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6799500" cy="33120013"/>
  <p:notesSz cx="6858000" cy="9144000"/>
  <p:defaultTextStyle>
    <a:defPPr>
      <a:defRPr lang="en-US"/>
    </a:defPPr>
    <a:lvl1pPr marL="0" algn="l" defTabSz="3834800" rtl="0" eaLnBrk="1" latinLnBrk="0" hangingPunct="1">
      <a:defRPr sz="7548" kern="1200">
        <a:solidFill>
          <a:schemeClr val="tx1"/>
        </a:solidFill>
        <a:latin typeface="+mn-lt"/>
        <a:ea typeface="+mn-ea"/>
        <a:cs typeface="+mn-cs"/>
      </a:defRPr>
    </a:lvl1pPr>
    <a:lvl2pPr marL="1917399" algn="l" defTabSz="3834800" rtl="0" eaLnBrk="1" latinLnBrk="0" hangingPunct="1">
      <a:defRPr sz="7548" kern="1200">
        <a:solidFill>
          <a:schemeClr val="tx1"/>
        </a:solidFill>
        <a:latin typeface="+mn-lt"/>
        <a:ea typeface="+mn-ea"/>
        <a:cs typeface="+mn-cs"/>
      </a:defRPr>
    </a:lvl2pPr>
    <a:lvl3pPr marL="3834800" algn="l" defTabSz="3834800" rtl="0" eaLnBrk="1" latinLnBrk="0" hangingPunct="1">
      <a:defRPr sz="7548" kern="1200">
        <a:solidFill>
          <a:schemeClr val="tx1"/>
        </a:solidFill>
        <a:latin typeface="+mn-lt"/>
        <a:ea typeface="+mn-ea"/>
        <a:cs typeface="+mn-cs"/>
      </a:defRPr>
    </a:lvl3pPr>
    <a:lvl4pPr marL="5752198" algn="l" defTabSz="3834800" rtl="0" eaLnBrk="1" latinLnBrk="0" hangingPunct="1">
      <a:defRPr sz="7548" kern="1200">
        <a:solidFill>
          <a:schemeClr val="tx1"/>
        </a:solidFill>
        <a:latin typeface="+mn-lt"/>
        <a:ea typeface="+mn-ea"/>
        <a:cs typeface="+mn-cs"/>
      </a:defRPr>
    </a:lvl4pPr>
    <a:lvl5pPr marL="7669597" algn="l" defTabSz="3834800" rtl="0" eaLnBrk="1" latinLnBrk="0" hangingPunct="1">
      <a:defRPr sz="7548" kern="1200">
        <a:solidFill>
          <a:schemeClr val="tx1"/>
        </a:solidFill>
        <a:latin typeface="+mn-lt"/>
        <a:ea typeface="+mn-ea"/>
        <a:cs typeface="+mn-cs"/>
      </a:defRPr>
    </a:lvl5pPr>
    <a:lvl6pPr marL="9586995" algn="l" defTabSz="3834800" rtl="0" eaLnBrk="1" latinLnBrk="0" hangingPunct="1">
      <a:defRPr sz="7548" kern="1200">
        <a:solidFill>
          <a:schemeClr val="tx1"/>
        </a:solidFill>
        <a:latin typeface="+mn-lt"/>
        <a:ea typeface="+mn-ea"/>
        <a:cs typeface="+mn-cs"/>
      </a:defRPr>
    </a:lvl6pPr>
    <a:lvl7pPr marL="11504394" algn="l" defTabSz="3834800" rtl="0" eaLnBrk="1" latinLnBrk="0" hangingPunct="1">
      <a:defRPr sz="7548" kern="1200">
        <a:solidFill>
          <a:schemeClr val="tx1"/>
        </a:solidFill>
        <a:latin typeface="+mn-lt"/>
        <a:ea typeface="+mn-ea"/>
        <a:cs typeface="+mn-cs"/>
      </a:defRPr>
    </a:lvl7pPr>
    <a:lvl8pPr marL="13421796" algn="l" defTabSz="3834800" rtl="0" eaLnBrk="1" latinLnBrk="0" hangingPunct="1">
      <a:defRPr sz="7548" kern="1200">
        <a:solidFill>
          <a:schemeClr val="tx1"/>
        </a:solidFill>
        <a:latin typeface="+mn-lt"/>
        <a:ea typeface="+mn-ea"/>
        <a:cs typeface="+mn-cs"/>
      </a:defRPr>
    </a:lvl8pPr>
    <a:lvl9pPr marL="15339193" algn="l" defTabSz="3834800" rtl="0" eaLnBrk="1" latinLnBrk="0" hangingPunct="1">
      <a:defRPr sz="754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432" userDrawn="1">
          <p15:clr>
            <a:srgbClr val="A4A3A4"/>
          </p15:clr>
        </p15:guide>
        <p15:guide id="2" pos="147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353"/>
    <a:srgbClr val="03CFFF"/>
    <a:srgbClr val="B7B3B2"/>
    <a:srgbClr val="DAD8D8"/>
    <a:srgbClr val="2E5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08" autoAdjust="0"/>
    <p:restoredTop sz="94660"/>
  </p:normalViewPr>
  <p:slideViewPr>
    <p:cSldViewPr snapToGrid="0">
      <p:cViewPr>
        <p:scale>
          <a:sx n="30" d="100"/>
          <a:sy n="30" d="100"/>
        </p:scale>
        <p:origin x="960" y="24"/>
      </p:cViewPr>
      <p:guideLst>
        <p:guide orient="horz" pos="10432"/>
        <p:guide pos="147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509966" y="5420337"/>
            <a:ext cx="39779578" cy="11530671"/>
          </a:xfrm>
        </p:spPr>
        <p:txBody>
          <a:bodyPr anchor="b"/>
          <a:lstStyle>
            <a:lvl1pPr algn="ctr">
              <a:defRPr sz="28790"/>
            </a:lvl1pPr>
          </a:lstStyle>
          <a:p>
            <a:r>
              <a:rPr lang="en-US"/>
              <a:t>Click to edit Master title style</a:t>
            </a:r>
            <a:endParaRPr lang="en-US" dirty="0"/>
          </a:p>
        </p:txBody>
      </p:sp>
      <p:sp>
        <p:nvSpPr>
          <p:cNvPr id="3" name="Subtitle 2"/>
          <p:cNvSpPr>
            <a:spLocks noGrp="1"/>
          </p:cNvSpPr>
          <p:nvPr>
            <p:ph type="subTitle" idx="1"/>
          </p:nvPr>
        </p:nvSpPr>
        <p:spPr>
          <a:xfrm>
            <a:off x="5849949" y="17395680"/>
            <a:ext cx="35099628" cy="7996335"/>
          </a:xfrm>
        </p:spPr>
        <p:txBody>
          <a:bodyPr/>
          <a:lstStyle>
            <a:lvl1pPr marL="0" indent="0" algn="ctr">
              <a:buNone/>
              <a:defRPr sz="11515"/>
            </a:lvl1pPr>
            <a:lvl2pPr marL="2193759" indent="0" algn="ctr">
              <a:buNone/>
              <a:defRPr sz="9597"/>
            </a:lvl2pPr>
            <a:lvl3pPr marL="4387517" indent="0" algn="ctr">
              <a:buNone/>
              <a:defRPr sz="8637"/>
            </a:lvl3pPr>
            <a:lvl4pPr marL="6581276" indent="0" algn="ctr">
              <a:buNone/>
              <a:defRPr sz="7677"/>
            </a:lvl4pPr>
            <a:lvl5pPr marL="8775034" indent="0" algn="ctr">
              <a:buNone/>
              <a:defRPr sz="7677"/>
            </a:lvl5pPr>
            <a:lvl6pPr marL="10968794" indent="0" algn="ctr">
              <a:buNone/>
              <a:defRPr sz="7677"/>
            </a:lvl6pPr>
            <a:lvl7pPr marL="13162551" indent="0" algn="ctr">
              <a:buNone/>
              <a:defRPr sz="7677"/>
            </a:lvl7pPr>
            <a:lvl8pPr marL="15356310" indent="0" algn="ctr">
              <a:buNone/>
              <a:defRPr sz="7677"/>
            </a:lvl8pPr>
            <a:lvl9pPr marL="17550070" indent="0" algn="ctr">
              <a:buNone/>
              <a:defRPr sz="767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06E852-7267-4A0B-892F-03E4B15B9EE1}" type="datetimeFigureOut">
              <a:rPr lang="en-GB" smtClean="0"/>
              <a:t>26/08/2022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8FBD38-E01D-4425-9DA7-ECA009682C58}" type="slidenum">
              <a:rPr lang="en-GB" smtClean="0"/>
              <a:t>‹#›</a:t>
            </a:fld>
            <a:endParaRPr lang="en-GB"/>
          </a:p>
        </p:txBody>
      </p:sp>
    </p:spTree>
    <p:extLst>
      <p:ext uri="{BB962C8B-B14F-4D97-AF65-F5344CB8AC3E}">
        <p14:creationId xmlns:p14="http://schemas.microsoft.com/office/powerpoint/2010/main" val="648643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06E852-7267-4A0B-892F-03E4B15B9EE1}" type="datetimeFigureOut">
              <a:rPr lang="en-GB" smtClean="0"/>
              <a:t>26/08/2022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8FBD38-E01D-4425-9DA7-ECA009682C58}" type="slidenum">
              <a:rPr lang="en-GB" smtClean="0"/>
              <a:t>‹#›</a:t>
            </a:fld>
            <a:endParaRPr lang="en-GB"/>
          </a:p>
        </p:txBody>
      </p:sp>
    </p:spTree>
    <p:extLst>
      <p:ext uri="{BB962C8B-B14F-4D97-AF65-F5344CB8AC3E}">
        <p14:creationId xmlns:p14="http://schemas.microsoft.com/office/powerpoint/2010/main" val="3367203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3490894" y="1763340"/>
            <a:ext cx="10091142" cy="280676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217466" y="1763340"/>
            <a:ext cx="29688436" cy="280676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06E852-7267-4A0B-892F-03E4B15B9EE1}" type="datetimeFigureOut">
              <a:rPr lang="en-GB" smtClean="0"/>
              <a:t>26/08/2022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8FBD38-E01D-4425-9DA7-ECA009682C58}" type="slidenum">
              <a:rPr lang="en-GB" smtClean="0"/>
              <a:t>‹#›</a:t>
            </a:fld>
            <a:endParaRPr lang="en-GB"/>
          </a:p>
        </p:txBody>
      </p:sp>
    </p:spTree>
    <p:extLst>
      <p:ext uri="{BB962C8B-B14F-4D97-AF65-F5344CB8AC3E}">
        <p14:creationId xmlns:p14="http://schemas.microsoft.com/office/powerpoint/2010/main" val="2491527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06E852-7267-4A0B-892F-03E4B15B9EE1}" type="datetimeFigureOut">
              <a:rPr lang="en-GB" smtClean="0"/>
              <a:t>26/08/2022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8FBD38-E01D-4425-9DA7-ECA009682C58}" type="slidenum">
              <a:rPr lang="en-GB" smtClean="0"/>
              <a:t>‹#›</a:t>
            </a:fld>
            <a:endParaRPr lang="en-GB"/>
          </a:p>
        </p:txBody>
      </p:sp>
    </p:spTree>
    <p:extLst>
      <p:ext uri="{BB962C8B-B14F-4D97-AF65-F5344CB8AC3E}">
        <p14:creationId xmlns:p14="http://schemas.microsoft.com/office/powerpoint/2010/main" val="158048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93093" y="8257018"/>
            <a:ext cx="40364569" cy="13777004"/>
          </a:xfrm>
        </p:spPr>
        <p:txBody>
          <a:bodyPr anchor="b"/>
          <a:lstStyle>
            <a:lvl1pPr>
              <a:defRPr sz="28790"/>
            </a:lvl1pPr>
          </a:lstStyle>
          <a:p>
            <a:r>
              <a:rPr lang="en-US"/>
              <a:t>Click to edit Master title style</a:t>
            </a:r>
            <a:endParaRPr lang="en-US" dirty="0"/>
          </a:p>
        </p:txBody>
      </p:sp>
      <p:sp>
        <p:nvSpPr>
          <p:cNvPr id="3" name="Text Placeholder 2"/>
          <p:cNvSpPr>
            <a:spLocks noGrp="1"/>
          </p:cNvSpPr>
          <p:nvPr>
            <p:ph type="body" idx="1"/>
          </p:nvPr>
        </p:nvSpPr>
        <p:spPr>
          <a:xfrm>
            <a:off x="3193093" y="22164350"/>
            <a:ext cx="40364569" cy="7245001"/>
          </a:xfrm>
        </p:spPr>
        <p:txBody>
          <a:bodyPr/>
          <a:lstStyle>
            <a:lvl1pPr marL="0" indent="0">
              <a:buNone/>
              <a:defRPr sz="11515">
                <a:solidFill>
                  <a:schemeClr val="tx1"/>
                </a:solidFill>
              </a:defRPr>
            </a:lvl1pPr>
            <a:lvl2pPr marL="2193759" indent="0">
              <a:buNone/>
              <a:defRPr sz="9597">
                <a:solidFill>
                  <a:schemeClr val="tx1">
                    <a:tint val="75000"/>
                  </a:schemeClr>
                </a:solidFill>
              </a:defRPr>
            </a:lvl2pPr>
            <a:lvl3pPr marL="4387517" indent="0">
              <a:buNone/>
              <a:defRPr sz="8637">
                <a:solidFill>
                  <a:schemeClr val="tx1">
                    <a:tint val="75000"/>
                  </a:schemeClr>
                </a:solidFill>
              </a:defRPr>
            </a:lvl3pPr>
            <a:lvl4pPr marL="6581276" indent="0">
              <a:buNone/>
              <a:defRPr sz="7677">
                <a:solidFill>
                  <a:schemeClr val="tx1">
                    <a:tint val="75000"/>
                  </a:schemeClr>
                </a:solidFill>
              </a:defRPr>
            </a:lvl4pPr>
            <a:lvl5pPr marL="8775034" indent="0">
              <a:buNone/>
              <a:defRPr sz="7677">
                <a:solidFill>
                  <a:schemeClr val="tx1">
                    <a:tint val="75000"/>
                  </a:schemeClr>
                </a:solidFill>
              </a:defRPr>
            </a:lvl5pPr>
            <a:lvl6pPr marL="10968794" indent="0">
              <a:buNone/>
              <a:defRPr sz="7677">
                <a:solidFill>
                  <a:schemeClr val="tx1">
                    <a:tint val="75000"/>
                  </a:schemeClr>
                </a:solidFill>
              </a:defRPr>
            </a:lvl6pPr>
            <a:lvl7pPr marL="13162551" indent="0">
              <a:buNone/>
              <a:defRPr sz="7677">
                <a:solidFill>
                  <a:schemeClr val="tx1">
                    <a:tint val="75000"/>
                  </a:schemeClr>
                </a:solidFill>
              </a:defRPr>
            </a:lvl7pPr>
            <a:lvl8pPr marL="15356310" indent="0">
              <a:buNone/>
              <a:defRPr sz="7677">
                <a:solidFill>
                  <a:schemeClr val="tx1">
                    <a:tint val="75000"/>
                  </a:schemeClr>
                </a:solidFill>
              </a:defRPr>
            </a:lvl8pPr>
            <a:lvl9pPr marL="17550070" indent="0">
              <a:buNone/>
              <a:defRPr sz="767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06E852-7267-4A0B-892F-03E4B15B9EE1}" type="datetimeFigureOut">
              <a:rPr lang="en-GB" smtClean="0"/>
              <a:t>26/08/2022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8FBD38-E01D-4425-9DA7-ECA009682C58}" type="slidenum">
              <a:rPr lang="en-GB" smtClean="0"/>
              <a:t>‹#›</a:t>
            </a:fld>
            <a:endParaRPr lang="en-GB"/>
          </a:p>
        </p:txBody>
      </p:sp>
    </p:spTree>
    <p:extLst>
      <p:ext uri="{BB962C8B-B14F-4D97-AF65-F5344CB8AC3E}">
        <p14:creationId xmlns:p14="http://schemas.microsoft.com/office/powerpoint/2010/main" val="1716782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217471" y="8816676"/>
            <a:ext cx="19889791" cy="210143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3692250" y="8816676"/>
            <a:ext cx="19889791" cy="210143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06E852-7267-4A0B-892F-03E4B15B9EE1}" type="datetimeFigureOut">
              <a:rPr lang="en-GB" smtClean="0"/>
              <a:t>26/08/2022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8FBD38-E01D-4425-9DA7-ECA009682C58}" type="slidenum">
              <a:rPr lang="en-GB" smtClean="0"/>
              <a:t>‹#›</a:t>
            </a:fld>
            <a:endParaRPr lang="en-GB"/>
          </a:p>
        </p:txBody>
      </p:sp>
    </p:spTree>
    <p:extLst>
      <p:ext uri="{BB962C8B-B14F-4D97-AF65-F5344CB8AC3E}">
        <p14:creationId xmlns:p14="http://schemas.microsoft.com/office/powerpoint/2010/main" val="1595350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223559" y="1763344"/>
            <a:ext cx="40364569" cy="6401671"/>
          </a:xfrm>
        </p:spPr>
        <p:txBody>
          <a:bodyPr/>
          <a:lstStyle/>
          <a:p>
            <a:r>
              <a:rPr lang="en-US"/>
              <a:t>Click to edit Master title style</a:t>
            </a:r>
            <a:endParaRPr lang="en-US" dirty="0"/>
          </a:p>
        </p:txBody>
      </p:sp>
      <p:sp>
        <p:nvSpPr>
          <p:cNvPr id="3" name="Text Placeholder 2"/>
          <p:cNvSpPr>
            <a:spLocks noGrp="1"/>
          </p:cNvSpPr>
          <p:nvPr>
            <p:ph type="body" idx="1"/>
          </p:nvPr>
        </p:nvSpPr>
        <p:spPr>
          <a:xfrm>
            <a:off x="3223574" y="8119009"/>
            <a:ext cx="19798379" cy="3979000"/>
          </a:xfrm>
        </p:spPr>
        <p:txBody>
          <a:bodyPr anchor="b"/>
          <a:lstStyle>
            <a:lvl1pPr marL="0" indent="0">
              <a:buNone/>
              <a:defRPr sz="11515" b="1"/>
            </a:lvl1pPr>
            <a:lvl2pPr marL="2193759" indent="0">
              <a:buNone/>
              <a:defRPr sz="9597" b="1"/>
            </a:lvl2pPr>
            <a:lvl3pPr marL="4387517" indent="0">
              <a:buNone/>
              <a:defRPr sz="8637" b="1"/>
            </a:lvl3pPr>
            <a:lvl4pPr marL="6581276" indent="0">
              <a:buNone/>
              <a:defRPr sz="7677" b="1"/>
            </a:lvl4pPr>
            <a:lvl5pPr marL="8775034" indent="0">
              <a:buNone/>
              <a:defRPr sz="7677" b="1"/>
            </a:lvl5pPr>
            <a:lvl6pPr marL="10968794" indent="0">
              <a:buNone/>
              <a:defRPr sz="7677" b="1"/>
            </a:lvl6pPr>
            <a:lvl7pPr marL="13162551" indent="0">
              <a:buNone/>
              <a:defRPr sz="7677" b="1"/>
            </a:lvl7pPr>
            <a:lvl8pPr marL="15356310" indent="0">
              <a:buNone/>
              <a:defRPr sz="7677" b="1"/>
            </a:lvl8pPr>
            <a:lvl9pPr marL="17550070" indent="0">
              <a:buNone/>
              <a:defRPr sz="7677" b="1"/>
            </a:lvl9pPr>
          </a:lstStyle>
          <a:p>
            <a:pPr lvl="0"/>
            <a:r>
              <a:rPr lang="en-US"/>
              <a:t>Click to edit Master text styles</a:t>
            </a:r>
          </a:p>
        </p:txBody>
      </p:sp>
      <p:sp>
        <p:nvSpPr>
          <p:cNvPr id="4" name="Content Placeholder 3"/>
          <p:cNvSpPr>
            <a:spLocks noGrp="1"/>
          </p:cNvSpPr>
          <p:nvPr>
            <p:ph sz="half" idx="2"/>
          </p:nvPr>
        </p:nvSpPr>
        <p:spPr>
          <a:xfrm>
            <a:off x="3223574" y="12098009"/>
            <a:ext cx="19798379" cy="177943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3692251" y="8119009"/>
            <a:ext cx="19895885" cy="3979000"/>
          </a:xfrm>
        </p:spPr>
        <p:txBody>
          <a:bodyPr anchor="b"/>
          <a:lstStyle>
            <a:lvl1pPr marL="0" indent="0">
              <a:buNone/>
              <a:defRPr sz="11515" b="1"/>
            </a:lvl1pPr>
            <a:lvl2pPr marL="2193759" indent="0">
              <a:buNone/>
              <a:defRPr sz="9597" b="1"/>
            </a:lvl2pPr>
            <a:lvl3pPr marL="4387517" indent="0">
              <a:buNone/>
              <a:defRPr sz="8637" b="1"/>
            </a:lvl3pPr>
            <a:lvl4pPr marL="6581276" indent="0">
              <a:buNone/>
              <a:defRPr sz="7677" b="1"/>
            </a:lvl4pPr>
            <a:lvl5pPr marL="8775034" indent="0">
              <a:buNone/>
              <a:defRPr sz="7677" b="1"/>
            </a:lvl5pPr>
            <a:lvl6pPr marL="10968794" indent="0">
              <a:buNone/>
              <a:defRPr sz="7677" b="1"/>
            </a:lvl6pPr>
            <a:lvl7pPr marL="13162551" indent="0">
              <a:buNone/>
              <a:defRPr sz="7677" b="1"/>
            </a:lvl7pPr>
            <a:lvl8pPr marL="15356310" indent="0">
              <a:buNone/>
              <a:defRPr sz="7677" b="1"/>
            </a:lvl8pPr>
            <a:lvl9pPr marL="17550070" indent="0">
              <a:buNone/>
              <a:defRPr sz="7677" b="1"/>
            </a:lvl9pPr>
          </a:lstStyle>
          <a:p>
            <a:pPr lvl="0"/>
            <a:r>
              <a:rPr lang="en-US"/>
              <a:t>Click to edit Master text styles</a:t>
            </a:r>
          </a:p>
        </p:txBody>
      </p:sp>
      <p:sp>
        <p:nvSpPr>
          <p:cNvPr id="6" name="Content Placeholder 5"/>
          <p:cNvSpPr>
            <a:spLocks noGrp="1"/>
          </p:cNvSpPr>
          <p:nvPr>
            <p:ph sz="quarter" idx="4"/>
          </p:nvPr>
        </p:nvSpPr>
        <p:spPr>
          <a:xfrm>
            <a:off x="23692251" y="12098009"/>
            <a:ext cx="19895885" cy="177943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06E852-7267-4A0B-892F-03E4B15B9EE1}" type="datetimeFigureOut">
              <a:rPr lang="en-GB" smtClean="0"/>
              <a:t>26/08/2022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8FBD38-E01D-4425-9DA7-ECA009682C58}" type="slidenum">
              <a:rPr lang="en-GB" smtClean="0"/>
              <a:t>‹#›</a:t>
            </a:fld>
            <a:endParaRPr lang="en-GB"/>
          </a:p>
        </p:txBody>
      </p:sp>
    </p:spTree>
    <p:extLst>
      <p:ext uri="{BB962C8B-B14F-4D97-AF65-F5344CB8AC3E}">
        <p14:creationId xmlns:p14="http://schemas.microsoft.com/office/powerpoint/2010/main" val="2504743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06E852-7267-4A0B-892F-03E4B15B9EE1}" type="datetimeFigureOut">
              <a:rPr lang="en-GB" smtClean="0"/>
              <a:t>26/08/2022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8FBD38-E01D-4425-9DA7-ECA009682C58}" type="slidenum">
              <a:rPr lang="en-GB" smtClean="0"/>
              <a:t>‹#›</a:t>
            </a:fld>
            <a:endParaRPr lang="en-GB"/>
          </a:p>
        </p:txBody>
      </p:sp>
    </p:spTree>
    <p:extLst>
      <p:ext uri="{BB962C8B-B14F-4D97-AF65-F5344CB8AC3E}">
        <p14:creationId xmlns:p14="http://schemas.microsoft.com/office/powerpoint/2010/main" val="3185767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06E852-7267-4A0B-892F-03E4B15B9EE1}" type="datetimeFigureOut">
              <a:rPr lang="en-GB" smtClean="0"/>
              <a:t>26/08/2022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8FBD38-E01D-4425-9DA7-ECA009682C58}" type="slidenum">
              <a:rPr lang="en-GB" smtClean="0"/>
              <a:t>‹#›</a:t>
            </a:fld>
            <a:endParaRPr lang="en-GB"/>
          </a:p>
        </p:txBody>
      </p:sp>
    </p:spTree>
    <p:extLst>
      <p:ext uri="{BB962C8B-B14F-4D97-AF65-F5344CB8AC3E}">
        <p14:creationId xmlns:p14="http://schemas.microsoft.com/office/powerpoint/2010/main" val="3715146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23565" y="2208001"/>
            <a:ext cx="15094056" cy="7728003"/>
          </a:xfrm>
        </p:spPr>
        <p:txBody>
          <a:bodyPr anchor="b"/>
          <a:lstStyle>
            <a:lvl1pPr>
              <a:defRPr sz="15354"/>
            </a:lvl1pPr>
          </a:lstStyle>
          <a:p>
            <a:r>
              <a:rPr lang="en-US"/>
              <a:t>Click to edit Master title style</a:t>
            </a:r>
            <a:endParaRPr lang="en-US" dirty="0"/>
          </a:p>
        </p:txBody>
      </p:sp>
      <p:sp>
        <p:nvSpPr>
          <p:cNvPr id="3" name="Content Placeholder 2"/>
          <p:cNvSpPr>
            <a:spLocks noGrp="1"/>
          </p:cNvSpPr>
          <p:nvPr>
            <p:ph idx="1"/>
          </p:nvPr>
        </p:nvSpPr>
        <p:spPr>
          <a:xfrm>
            <a:off x="19895885" y="4768684"/>
            <a:ext cx="23692247" cy="23536676"/>
          </a:xfrm>
        </p:spPr>
        <p:txBody>
          <a:bodyPr/>
          <a:lstStyle>
            <a:lvl1pPr>
              <a:defRPr sz="15354"/>
            </a:lvl1pPr>
            <a:lvl2pPr>
              <a:defRPr sz="13434"/>
            </a:lvl2pPr>
            <a:lvl3pPr>
              <a:defRPr sz="11515"/>
            </a:lvl3pPr>
            <a:lvl4pPr>
              <a:defRPr sz="9597"/>
            </a:lvl4pPr>
            <a:lvl5pPr>
              <a:defRPr sz="9597"/>
            </a:lvl5pPr>
            <a:lvl6pPr>
              <a:defRPr sz="9597"/>
            </a:lvl6pPr>
            <a:lvl7pPr>
              <a:defRPr sz="9597"/>
            </a:lvl7pPr>
            <a:lvl8pPr>
              <a:defRPr sz="9597"/>
            </a:lvl8pPr>
            <a:lvl9pPr>
              <a:defRPr sz="959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223565" y="9936009"/>
            <a:ext cx="15094056" cy="18407675"/>
          </a:xfrm>
        </p:spPr>
        <p:txBody>
          <a:bodyPr/>
          <a:lstStyle>
            <a:lvl1pPr marL="0" indent="0">
              <a:buNone/>
              <a:defRPr sz="7677"/>
            </a:lvl1pPr>
            <a:lvl2pPr marL="2193759" indent="0">
              <a:buNone/>
              <a:defRPr sz="6718"/>
            </a:lvl2pPr>
            <a:lvl3pPr marL="4387517" indent="0">
              <a:buNone/>
              <a:defRPr sz="5758"/>
            </a:lvl3pPr>
            <a:lvl4pPr marL="6581276" indent="0">
              <a:buNone/>
              <a:defRPr sz="4798"/>
            </a:lvl4pPr>
            <a:lvl5pPr marL="8775034" indent="0">
              <a:buNone/>
              <a:defRPr sz="4798"/>
            </a:lvl5pPr>
            <a:lvl6pPr marL="10968794" indent="0">
              <a:buNone/>
              <a:defRPr sz="4798"/>
            </a:lvl6pPr>
            <a:lvl7pPr marL="13162551" indent="0">
              <a:buNone/>
              <a:defRPr sz="4798"/>
            </a:lvl7pPr>
            <a:lvl8pPr marL="15356310" indent="0">
              <a:buNone/>
              <a:defRPr sz="4798"/>
            </a:lvl8pPr>
            <a:lvl9pPr marL="17550070" indent="0">
              <a:buNone/>
              <a:defRPr sz="4798"/>
            </a:lvl9pPr>
          </a:lstStyle>
          <a:p>
            <a:pPr lvl="0"/>
            <a:r>
              <a:rPr lang="en-US"/>
              <a:t>Click to edit Master text styles</a:t>
            </a:r>
          </a:p>
        </p:txBody>
      </p:sp>
      <p:sp>
        <p:nvSpPr>
          <p:cNvPr id="5" name="Date Placeholder 4"/>
          <p:cNvSpPr>
            <a:spLocks noGrp="1"/>
          </p:cNvSpPr>
          <p:nvPr>
            <p:ph type="dt" sz="half" idx="10"/>
          </p:nvPr>
        </p:nvSpPr>
        <p:spPr/>
        <p:txBody>
          <a:bodyPr/>
          <a:lstStyle/>
          <a:p>
            <a:fld id="{F006E852-7267-4A0B-892F-03E4B15B9EE1}" type="datetimeFigureOut">
              <a:rPr lang="en-GB" smtClean="0"/>
              <a:t>26/08/2022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8FBD38-E01D-4425-9DA7-ECA009682C58}" type="slidenum">
              <a:rPr lang="en-GB" smtClean="0"/>
              <a:t>‹#›</a:t>
            </a:fld>
            <a:endParaRPr lang="en-GB"/>
          </a:p>
        </p:txBody>
      </p:sp>
    </p:spTree>
    <p:extLst>
      <p:ext uri="{BB962C8B-B14F-4D97-AF65-F5344CB8AC3E}">
        <p14:creationId xmlns:p14="http://schemas.microsoft.com/office/powerpoint/2010/main" val="3425996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23565" y="2208001"/>
            <a:ext cx="15094056" cy="7728003"/>
          </a:xfrm>
        </p:spPr>
        <p:txBody>
          <a:bodyPr anchor="b"/>
          <a:lstStyle>
            <a:lvl1pPr>
              <a:defRPr sz="15354"/>
            </a:lvl1pPr>
          </a:lstStyle>
          <a:p>
            <a:r>
              <a:rPr lang="en-US"/>
              <a:t>Click to edit Master title style</a:t>
            </a:r>
            <a:endParaRPr lang="en-US" dirty="0"/>
          </a:p>
        </p:txBody>
      </p:sp>
      <p:sp>
        <p:nvSpPr>
          <p:cNvPr id="3" name="Picture Placeholder 2"/>
          <p:cNvSpPr>
            <a:spLocks noGrp="1" noChangeAspect="1"/>
          </p:cNvSpPr>
          <p:nvPr>
            <p:ph type="pic" idx="1"/>
          </p:nvPr>
        </p:nvSpPr>
        <p:spPr>
          <a:xfrm>
            <a:off x="19895885" y="4768684"/>
            <a:ext cx="23692247" cy="23536676"/>
          </a:xfrm>
        </p:spPr>
        <p:txBody>
          <a:bodyPr anchor="t"/>
          <a:lstStyle>
            <a:lvl1pPr marL="0" indent="0">
              <a:buNone/>
              <a:defRPr sz="15354"/>
            </a:lvl1pPr>
            <a:lvl2pPr marL="2193759" indent="0">
              <a:buNone/>
              <a:defRPr sz="13434"/>
            </a:lvl2pPr>
            <a:lvl3pPr marL="4387517" indent="0">
              <a:buNone/>
              <a:defRPr sz="11515"/>
            </a:lvl3pPr>
            <a:lvl4pPr marL="6581276" indent="0">
              <a:buNone/>
              <a:defRPr sz="9597"/>
            </a:lvl4pPr>
            <a:lvl5pPr marL="8775034" indent="0">
              <a:buNone/>
              <a:defRPr sz="9597"/>
            </a:lvl5pPr>
            <a:lvl6pPr marL="10968794" indent="0">
              <a:buNone/>
              <a:defRPr sz="9597"/>
            </a:lvl6pPr>
            <a:lvl7pPr marL="13162551" indent="0">
              <a:buNone/>
              <a:defRPr sz="9597"/>
            </a:lvl7pPr>
            <a:lvl8pPr marL="15356310" indent="0">
              <a:buNone/>
              <a:defRPr sz="9597"/>
            </a:lvl8pPr>
            <a:lvl9pPr marL="17550070" indent="0">
              <a:buNone/>
              <a:defRPr sz="9597"/>
            </a:lvl9pPr>
          </a:lstStyle>
          <a:p>
            <a:r>
              <a:rPr lang="en-US"/>
              <a:t>Click icon to add picture</a:t>
            </a:r>
            <a:endParaRPr lang="en-US" dirty="0"/>
          </a:p>
        </p:txBody>
      </p:sp>
      <p:sp>
        <p:nvSpPr>
          <p:cNvPr id="4" name="Text Placeholder 3"/>
          <p:cNvSpPr>
            <a:spLocks noGrp="1"/>
          </p:cNvSpPr>
          <p:nvPr>
            <p:ph type="body" sz="half" idx="2"/>
          </p:nvPr>
        </p:nvSpPr>
        <p:spPr>
          <a:xfrm>
            <a:off x="3223565" y="9936009"/>
            <a:ext cx="15094056" cy="18407675"/>
          </a:xfrm>
        </p:spPr>
        <p:txBody>
          <a:bodyPr/>
          <a:lstStyle>
            <a:lvl1pPr marL="0" indent="0">
              <a:buNone/>
              <a:defRPr sz="7677"/>
            </a:lvl1pPr>
            <a:lvl2pPr marL="2193759" indent="0">
              <a:buNone/>
              <a:defRPr sz="6718"/>
            </a:lvl2pPr>
            <a:lvl3pPr marL="4387517" indent="0">
              <a:buNone/>
              <a:defRPr sz="5758"/>
            </a:lvl3pPr>
            <a:lvl4pPr marL="6581276" indent="0">
              <a:buNone/>
              <a:defRPr sz="4798"/>
            </a:lvl4pPr>
            <a:lvl5pPr marL="8775034" indent="0">
              <a:buNone/>
              <a:defRPr sz="4798"/>
            </a:lvl5pPr>
            <a:lvl6pPr marL="10968794" indent="0">
              <a:buNone/>
              <a:defRPr sz="4798"/>
            </a:lvl6pPr>
            <a:lvl7pPr marL="13162551" indent="0">
              <a:buNone/>
              <a:defRPr sz="4798"/>
            </a:lvl7pPr>
            <a:lvl8pPr marL="15356310" indent="0">
              <a:buNone/>
              <a:defRPr sz="4798"/>
            </a:lvl8pPr>
            <a:lvl9pPr marL="17550070" indent="0">
              <a:buNone/>
              <a:defRPr sz="4798"/>
            </a:lvl9pPr>
          </a:lstStyle>
          <a:p>
            <a:pPr lvl="0"/>
            <a:r>
              <a:rPr lang="en-US"/>
              <a:t>Click to edit Master text styles</a:t>
            </a:r>
          </a:p>
        </p:txBody>
      </p:sp>
      <p:sp>
        <p:nvSpPr>
          <p:cNvPr id="5" name="Date Placeholder 4"/>
          <p:cNvSpPr>
            <a:spLocks noGrp="1"/>
          </p:cNvSpPr>
          <p:nvPr>
            <p:ph type="dt" sz="half" idx="10"/>
          </p:nvPr>
        </p:nvSpPr>
        <p:spPr/>
        <p:txBody>
          <a:bodyPr/>
          <a:lstStyle/>
          <a:p>
            <a:fld id="{F006E852-7267-4A0B-892F-03E4B15B9EE1}" type="datetimeFigureOut">
              <a:rPr lang="en-GB" smtClean="0"/>
              <a:t>26/08/2022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8FBD38-E01D-4425-9DA7-ECA009682C58}" type="slidenum">
              <a:rPr lang="en-GB" smtClean="0"/>
              <a:t>‹#›</a:t>
            </a:fld>
            <a:endParaRPr lang="en-GB"/>
          </a:p>
        </p:txBody>
      </p:sp>
    </p:spTree>
    <p:extLst>
      <p:ext uri="{BB962C8B-B14F-4D97-AF65-F5344CB8AC3E}">
        <p14:creationId xmlns:p14="http://schemas.microsoft.com/office/powerpoint/2010/main" val="1644472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17466" y="1763344"/>
            <a:ext cx="40364569" cy="640167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217466" y="8816676"/>
            <a:ext cx="40364569" cy="210143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217471" y="30697360"/>
            <a:ext cx="10529891" cy="1763335"/>
          </a:xfrm>
          <a:prstGeom prst="rect">
            <a:avLst/>
          </a:prstGeom>
        </p:spPr>
        <p:txBody>
          <a:bodyPr vert="horz" lIns="91440" tIns="45720" rIns="91440" bIns="45720" rtlCol="0" anchor="ctr"/>
          <a:lstStyle>
            <a:lvl1pPr algn="l">
              <a:defRPr sz="5758">
                <a:solidFill>
                  <a:schemeClr val="tx1">
                    <a:tint val="75000"/>
                  </a:schemeClr>
                </a:solidFill>
              </a:defRPr>
            </a:lvl1pPr>
          </a:lstStyle>
          <a:p>
            <a:fld id="{F006E852-7267-4A0B-892F-03E4B15B9EE1}" type="datetimeFigureOut">
              <a:rPr lang="en-GB" smtClean="0"/>
              <a:t>26/08/2022</a:t>
            </a:fld>
            <a:endParaRPr lang="en-GB"/>
          </a:p>
        </p:txBody>
      </p:sp>
      <p:sp>
        <p:nvSpPr>
          <p:cNvPr id="5" name="Footer Placeholder 4"/>
          <p:cNvSpPr>
            <a:spLocks noGrp="1"/>
          </p:cNvSpPr>
          <p:nvPr>
            <p:ph type="ftr" sz="quarter" idx="3"/>
          </p:nvPr>
        </p:nvSpPr>
        <p:spPr>
          <a:xfrm>
            <a:off x="15502335" y="30697360"/>
            <a:ext cx="15794831" cy="1763335"/>
          </a:xfrm>
          <a:prstGeom prst="rect">
            <a:avLst/>
          </a:prstGeom>
        </p:spPr>
        <p:txBody>
          <a:bodyPr vert="horz" lIns="91440" tIns="45720" rIns="91440" bIns="45720" rtlCol="0" anchor="ctr"/>
          <a:lstStyle>
            <a:lvl1pPr algn="ctr">
              <a:defRPr sz="575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3052150" y="30697360"/>
            <a:ext cx="10529891" cy="1763335"/>
          </a:xfrm>
          <a:prstGeom prst="rect">
            <a:avLst/>
          </a:prstGeom>
        </p:spPr>
        <p:txBody>
          <a:bodyPr vert="horz" lIns="91440" tIns="45720" rIns="91440" bIns="45720" rtlCol="0" anchor="ctr"/>
          <a:lstStyle>
            <a:lvl1pPr algn="r">
              <a:defRPr sz="5758">
                <a:solidFill>
                  <a:schemeClr val="tx1">
                    <a:tint val="75000"/>
                  </a:schemeClr>
                </a:solidFill>
              </a:defRPr>
            </a:lvl1pPr>
          </a:lstStyle>
          <a:p>
            <a:fld id="{338FBD38-E01D-4425-9DA7-ECA009682C58}" type="slidenum">
              <a:rPr lang="en-GB" smtClean="0"/>
              <a:t>‹#›</a:t>
            </a:fld>
            <a:endParaRPr lang="en-GB"/>
          </a:p>
        </p:txBody>
      </p:sp>
    </p:spTree>
    <p:extLst>
      <p:ext uri="{BB962C8B-B14F-4D97-AF65-F5344CB8AC3E}">
        <p14:creationId xmlns:p14="http://schemas.microsoft.com/office/powerpoint/2010/main" val="15751916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7517" rtl="0" eaLnBrk="1" latinLnBrk="0" hangingPunct="1">
        <a:lnSpc>
          <a:spcPct val="90000"/>
        </a:lnSpc>
        <a:spcBef>
          <a:spcPct val="0"/>
        </a:spcBef>
        <a:buNone/>
        <a:defRPr sz="21113" kern="1200">
          <a:solidFill>
            <a:schemeClr val="tx1"/>
          </a:solidFill>
          <a:latin typeface="+mj-lt"/>
          <a:ea typeface="+mj-ea"/>
          <a:cs typeface="+mj-cs"/>
        </a:defRPr>
      </a:lvl1pPr>
    </p:titleStyle>
    <p:bodyStyle>
      <a:lvl1pPr marL="1096879" indent="-1096879" algn="l" defTabSz="4387517" rtl="0" eaLnBrk="1" latinLnBrk="0" hangingPunct="1">
        <a:lnSpc>
          <a:spcPct val="90000"/>
        </a:lnSpc>
        <a:spcBef>
          <a:spcPts val="4798"/>
        </a:spcBef>
        <a:buFont typeface="Arial" panose="020B0604020202020204" pitchFamily="34" charset="0"/>
        <a:buChar char="•"/>
        <a:defRPr sz="13434" kern="1200">
          <a:solidFill>
            <a:schemeClr val="tx1"/>
          </a:solidFill>
          <a:latin typeface="+mn-lt"/>
          <a:ea typeface="+mn-ea"/>
          <a:cs typeface="+mn-cs"/>
        </a:defRPr>
      </a:lvl1pPr>
      <a:lvl2pPr marL="3290638" indent="-1096879" algn="l" defTabSz="4387517" rtl="0" eaLnBrk="1" latinLnBrk="0" hangingPunct="1">
        <a:lnSpc>
          <a:spcPct val="90000"/>
        </a:lnSpc>
        <a:spcBef>
          <a:spcPts val="2399"/>
        </a:spcBef>
        <a:buFont typeface="Arial" panose="020B0604020202020204" pitchFamily="34" charset="0"/>
        <a:buChar char="•"/>
        <a:defRPr sz="11515" kern="1200">
          <a:solidFill>
            <a:schemeClr val="tx1"/>
          </a:solidFill>
          <a:latin typeface="+mn-lt"/>
          <a:ea typeface="+mn-ea"/>
          <a:cs typeface="+mn-cs"/>
        </a:defRPr>
      </a:lvl2pPr>
      <a:lvl3pPr marL="5484396" indent="-1096879" algn="l" defTabSz="4387517" rtl="0" eaLnBrk="1" latinLnBrk="0" hangingPunct="1">
        <a:lnSpc>
          <a:spcPct val="90000"/>
        </a:lnSpc>
        <a:spcBef>
          <a:spcPts val="2399"/>
        </a:spcBef>
        <a:buFont typeface="Arial" panose="020B0604020202020204" pitchFamily="34" charset="0"/>
        <a:buChar char="•"/>
        <a:defRPr sz="9597" kern="1200">
          <a:solidFill>
            <a:schemeClr val="tx1"/>
          </a:solidFill>
          <a:latin typeface="+mn-lt"/>
          <a:ea typeface="+mn-ea"/>
          <a:cs typeface="+mn-cs"/>
        </a:defRPr>
      </a:lvl3pPr>
      <a:lvl4pPr marL="7678155" indent="-1096879" algn="l" defTabSz="4387517" rtl="0" eaLnBrk="1" latinLnBrk="0" hangingPunct="1">
        <a:lnSpc>
          <a:spcPct val="90000"/>
        </a:lnSpc>
        <a:spcBef>
          <a:spcPts val="2399"/>
        </a:spcBef>
        <a:buFont typeface="Arial" panose="020B0604020202020204" pitchFamily="34" charset="0"/>
        <a:buChar char="•"/>
        <a:defRPr sz="8637" kern="1200">
          <a:solidFill>
            <a:schemeClr val="tx1"/>
          </a:solidFill>
          <a:latin typeface="+mn-lt"/>
          <a:ea typeface="+mn-ea"/>
          <a:cs typeface="+mn-cs"/>
        </a:defRPr>
      </a:lvl4pPr>
      <a:lvl5pPr marL="9871914" indent="-1096879" algn="l" defTabSz="4387517" rtl="0" eaLnBrk="1" latinLnBrk="0" hangingPunct="1">
        <a:lnSpc>
          <a:spcPct val="90000"/>
        </a:lnSpc>
        <a:spcBef>
          <a:spcPts val="2399"/>
        </a:spcBef>
        <a:buFont typeface="Arial" panose="020B0604020202020204" pitchFamily="34" charset="0"/>
        <a:buChar char="•"/>
        <a:defRPr sz="8637" kern="1200">
          <a:solidFill>
            <a:schemeClr val="tx1"/>
          </a:solidFill>
          <a:latin typeface="+mn-lt"/>
          <a:ea typeface="+mn-ea"/>
          <a:cs typeface="+mn-cs"/>
        </a:defRPr>
      </a:lvl5pPr>
      <a:lvl6pPr marL="12065672" indent="-1096879" algn="l" defTabSz="4387517" rtl="0" eaLnBrk="1" latinLnBrk="0" hangingPunct="1">
        <a:lnSpc>
          <a:spcPct val="90000"/>
        </a:lnSpc>
        <a:spcBef>
          <a:spcPts val="2399"/>
        </a:spcBef>
        <a:buFont typeface="Arial" panose="020B0604020202020204" pitchFamily="34" charset="0"/>
        <a:buChar char="•"/>
        <a:defRPr sz="8637" kern="1200">
          <a:solidFill>
            <a:schemeClr val="tx1"/>
          </a:solidFill>
          <a:latin typeface="+mn-lt"/>
          <a:ea typeface="+mn-ea"/>
          <a:cs typeface="+mn-cs"/>
        </a:defRPr>
      </a:lvl6pPr>
      <a:lvl7pPr marL="14259432" indent="-1096879" algn="l" defTabSz="4387517" rtl="0" eaLnBrk="1" latinLnBrk="0" hangingPunct="1">
        <a:lnSpc>
          <a:spcPct val="90000"/>
        </a:lnSpc>
        <a:spcBef>
          <a:spcPts val="2399"/>
        </a:spcBef>
        <a:buFont typeface="Arial" panose="020B0604020202020204" pitchFamily="34" charset="0"/>
        <a:buChar char="•"/>
        <a:defRPr sz="8637" kern="1200">
          <a:solidFill>
            <a:schemeClr val="tx1"/>
          </a:solidFill>
          <a:latin typeface="+mn-lt"/>
          <a:ea typeface="+mn-ea"/>
          <a:cs typeface="+mn-cs"/>
        </a:defRPr>
      </a:lvl7pPr>
      <a:lvl8pPr marL="16453189" indent="-1096879" algn="l" defTabSz="4387517" rtl="0" eaLnBrk="1" latinLnBrk="0" hangingPunct="1">
        <a:lnSpc>
          <a:spcPct val="90000"/>
        </a:lnSpc>
        <a:spcBef>
          <a:spcPts val="2399"/>
        </a:spcBef>
        <a:buFont typeface="Arial" panose="020B0604020202020204" pitchFamily="34" charset="0"/>
        <a:buChar char="•"/>
        <a:defRPr sz="8637" kern="1200">
          <a:solidFill>
            <a:schemeClr val="tx1"/>
          </a:solidFill>
          <a:latin typeface="+mn-lt"/>
          <a:ea typeface="+mn-ea"/>
          <a:cs typeface="+mn-cs"/>
        </a:defRPr>
      </a:lvl8pPr>
      <a:lvl9pPr marL="18646948" indent="-1096879" algn="l" defTabSz="4387517" rtl="0" eaLnBrk="1" latinLnBrk="0" hangingPunct="1">
        <a:lnSpc>
          <a:spcPct val="90000"/>
        </a:lnSpc>
        <a:spcBef>
          <a:spcPts val="2399"/>
        </a:spcBef>
        <a:buFont typeface="Arial" panose="020B0604020202020204" pitchFamily="34" charset="0"/>
        <a:buChar char="•"/>
        <a:defRPr sz="8637" kern="1200">
          <a:solidFill>
            <a:schemeClr val="tx1"/>
          </a:solidFill>
          <a:latin typeface="+mn-lt"/>
          <a:ea typeface="+mn-ea"/>
          <a:cs typeface="+mn-cs"/>
        </a:defRPr>
      </a:lvl9pPr>
    </p:bodyStyle>
    <p:otherStyle>
      <a:defPPr>
        <a:defRPr lang="en-US"/>
      </a:defPPr>
      <a:lvl1pPr marL="0" algn="l" defTabSz="4387517" rtl="0" eaLnBrk="1" latinLnBrk="0" hangingPunct="1">
        <a:defRPr sz="8637" kern="1200">
          <a:solidFill>
            <a:schemeClr val="tx1"/>
          </a:solidFill>
          <a:latin typeface="+mn-lt"/>
          <a:ea typeface="+mn-ea"/>
          <a:cs typeface="+mn-cs"/>
        </a:defRPr>
      </a:lvl1pPr>
      <a:lvl2pPr marL="2193759" algn="l" defTabSz="4387517" rtl="0" eaLnBrk="1" latinLnBrk="0" hangingPunct="1">
        <a:defRPr sz="8637" kern="1200">
          <a:solidFill>
            <a:schemeClr val="tx1"/>
          </a:solidFill>
          <a:latin typeface="+mn-lt"/>
          <a:ea typeface="+mn-ea"/>
          <a:cs typeface="+mn-cs"/>
        </a:defRPr>
      </a:lvl2pPr>
      <a:lvl3pPr marL="4387517" algn="l" defTabSz="4387517" rtl="0" eaLnBrk="1" latinLnBrk="0" hangingPunct="1">
        <a:defRPr sz="8637" kern="1200">
          <a:solidFill>
            <a:schemeClr val="tx1"/>
          </a:solidFill>
          <a:latin typeface="+mn-lt"/>
          <a:ea typeface="+mn-ea"/>
          <a:cs typeface="+mn-cs"/>
        </a:defRPr>
      </a:lvl3pPr>
      <a:lvl4pPr marL="6581276" algn="l" defTabSz="4387517" rtl="0" eaLnBrk="1" latinLnBrk="0" hangingPunct="1">
        <a:defRPr sz="8637" kern="1200">
          <a:solidFill>
            <a:schemeClr val="tx1"/>
          </a:solidFill>
          <a:latin typeface="+mn-lt"/>
          <a:ea typeface="+mn-ea"/>
          <a:cs typeface="+mn-cs"/>
        </a:defRPr>
      </a:lvl4pPr>
      <a:lvl5pPr marL="8775034" algn="l" defTabSz="4387517" rtl="0" eaLnBrk="1" latinLnBrk="0" hangingPunct="1">
        <a:defRPr sz="8637" kern="1200">
          <a:solidFill>
            <a:schemeClr val="tx1"/>
          </a:solidFill>
          <a:latin typeface="+mn-lt"/>
          <a:ea typeface="+mn-ea"/>
          <a:cs typeface="+mn-cs"/>
        </a:defRPr>
      </a:lvl5pPr>
      <a:lvl6pPr marL="10968794" algn="l" defTabSz="4387517" rtl="0" eaLnBrk="1" latinLnBrk="0" hangingPunct="1">
        <a:defRPr sz="8637" kern="1200">
          <a:solidFill>
            <a:schemeClr val="tx1"/>
          </a:solidFill>
          <a:latin typeface="+mn-lt"/>
          <a:ea typeface="+mn-ea"/>
          <a:cs typeface="+mn-cs"/>
        </a:defRPr>
      </a:lvl6pPr>
      <a:lvl7pPr marL="13162551" algn="l" defTabSz="4387517" rtl="0" eaLnBrk="1" latinLnBrk="0" hangingPunct="1">
        <a:defRPr sz="8637" kern="1200">
          <a:solidFill>
            <a:schemeClr val="tx1"/>
          </a:solidFill>
          <a:latin typeface="+mn-lt"/>
          <a:ea typeface="+mn-ea"/>
          <a:cs typeface="+mn-cs"/>
        </a:defRPr>
      </a:lvl7pPr>
      <a:lvl8pPr marL="15356310" algn="l" defTabSz="4387517" rtl="0" eaLnBrk="1" latinLnBrk="0" hangingPunct="1">
        <a:defRPr sz="8637" kern="1200">
          <a:solidFill>
            <a:schemeClr val="tx1"/>
          </a:solidFill>
          <a:latin typeface="+mn-lt"/>
          <a:ea typeface="+mn-ea"/>
          <a:cs typeface="+mn-cs"/>
        </a:defRPr>
      </a:lvl8pPr>
      <a:lvl9pPr marL="17550070" algn="l" defTabSz="4387517" rtl="0" eaLnBrk="1" latinLnBrk="0" hangingPunct="1">
        <a:defRPr sz="863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9.jpg"/><Relationship Id="rId2" Type="http://schemas.openxmlformats.org/officeDocument/2006/relationships/hyperlink" Target="mailto:info@quotientsciences.com" TargetMode="Externa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jpg"/><Relationship Id="rId5" Type="http://schemas.openxmlformats.org/officeDocument/2006/relationships/image" Target="../media/image3.png"/><Relationship Id="rId10" Type="http://schemas.openxmlformats.org/officeDocument/2006/relationships/hyperlink" Target="http://www.wma.net/e/" TargetMode="External"/><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 name="Rectangle 395">
            <a:extLst>
              <a:ext uri="{FF2B5EF4-FFF2-40B4-BE49-F238E27FC236}">
                <a16:creationId xmlns:a16="http://schemas.microsoft.com/office/drawing/2014/main" id="{9FB02AB9-2196-6AE3-33C7-AA70B5E70475}"/>
              </a:ext>
            </a:extLst>
          </p:cNvPr>
          <p:cNvSpPr/>
          <p:nvPr/>
        </p:nvSpPr>
        <p:spPr>
          <a:xfrm>
            <a:off x="28081754" y="16124377"/>
            <a:ext cx="12472648" cy="11568301"/>
          </a:xfrm>
          <a:prstGeom prst="rect">
            <a:avLst/>
          </a:prstGeom>
          <a:solidFill>
            <a:schemeClr val="bg1"/>
          </a:solidFill>
          <a:ln w="76200">
            <a:solidFill>
              <a:srgbClr val="03C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200">
              <a:latin typeface="Arial" panose="020B0604020202020204" pitchFamily="34" charset="0"/>
              <a:cs typeface="Arial" panose="020B0604020202020204" pitchFamily="34" charset="0"/>
            </a:endParaRPr>
          </a:p>
        </p:txBody>
      </p:sp>
      <p:sp>
        <p:nvSpPr>
          <p:cNvPr id="86" name="Rectangle 85">
            <a:extLst>
              <a:ext uri="{FF2B5EF4-FFF2-40B4-BE49-F238E27FC236}">
                <a16:creationId xmlns:a16="http://schemas.microsoft.com/office/drawing/2014/main" id="{FE26CF57-BB4D-45BF-84BE-D372E3F03BDD}"/>
              </a:ext>
            </a:extLst>
          </p:cNvPr>
          <p:cNvSpPr/>
          <p:nvPr/>
        </p:nvSpPr>
        <p:spPr>
          <a:xfrm>
            <a:off x="1" y="29364442"/>
            <a:ext cx="11001946" cy="227723"/>
          </a:xfrm>
          <a:prstGeom prst="rect">
            <a:avLst/>
          </a:prstGeom>
          <a:solidFill>
            <a:srgbClr val="03C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48"/>
          </a:p>
        </p:txBody>
      </p:sp>
      <p:sp>
        <p:nvSpPr>
          <p:cNvPr id="84" name="Rectangle 83">
            <a:extLst>
              <a:ext uri="{FF2B5EF4-FFF2-40B4-BE49-F238E27FC236}">
                <a16:creationId xmlns:a16="http://schemas.microsoft.com/office/drawing/2014/main" id="{44D5CEF0-3B16-48B5-A1D8-D81ADA138363}"/>
              </a:ext>
            </a:extLst>
          </p:cNvPr>
          <p:cNvSpPr/>
          <p:nvPr/>
        </p:nvSpPr>
        <p:spPr>
          <a:xfrm rot="5400000">
            <a:off x="-5243298" y="17963948"/>
            <a:ext cx="25605547" cy="254549"/>
          </a:xfrm>
          <a:prstGeom prst="rect">
            <a:avLst/>
          </a:prstGeom>
          <a:solidFill>
            <a:srgbClr val="03C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48"/>
          </a:p>
        </p:txBody>
      </p:sp>
      <p:sp>
        <p:nvSpPr>
          <p:cNvPr id="83" name="Rectangle 82">
            <a:extLst>
              <a:ext uri="{FF2B5EF4-FFF2-40B4-BE49-F238E27FC236}">
                <a16:creationId xmlns:a16="http://schemas.microsoft.com/office/drawing/2014/main" id="{29403570-394E-4C39-A1D6-55E09112EFA3}"/>
              </a:ext>
            </a:extLst>
          </p:cNvPr>
          <p:cNvSpPr/>
          <p:nvPr/>
        </p:nvSpPr>
        <p:spPr>
          <a:xfrm>
            <a:off x="0" y="1477942"/>
            <a:ext cx="21528568" cy="405989"/>
          </a:xfrm>
          <a:prstGeom prst="rect">
            <a:avLst/>
          </a:prstGeom>
          <a:solidFill>
            <a:srgbClr val="03C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48"/>
          </a:p>
        </p:txBody>
      </p:sp>
      <p:sp>
        <p:nvSpPr>
          <p:cNvPr id="64" name="Rectangle 63">
            <a:extLst>
              <a:ext uri="{FF2B5EF4-FFF2-40B4-BE49-F238E27FC236}">
                <a16:creationId xmlns:a16="http://schemas.microsoft.com/office/drawing/2014/main" id="{88607289-3006-4E9D-B642-955D7B4C9894}"/>
              </a:ext>
            </a:extLst>
          </p:cNvPr>
          <p:cNvSpPr/>
          <p:nvPr/>
        </p:nvSpPr>
        <p:spPr>
          <a:xfrm>
            <a:off x="2178039" y="-19908"/>
            <a:ext cx="44621462" cy="5413824"/>
          </a:xfrm>
          <a:prstGeom prst="rect">
            <a:avLst/>
          </a:prstGeom>
          <a:solidFill>
            <a:srgbClr val="03C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48"/>
          </a:p>
        </p:txBody>
      </p:sp>
      <p:sp>
        <p:nvSpPr>
          <p:cNvPr id="9" name="TextBox 8"/>
          <p:cNvSpPr txBox="1"/>
          <p:nvPr/>
        </p:nvSpPr>
        <p:spPr>
          <a:xfrm>
            <a:off x="3083602" y="3744542"/>
            <a:ext cx="31908130" cy="954107"/>
          </a:xfrm>
          <a:prstGeom prst="rect">
            <a:avLst/>
          </a:prstGeom>
          <a:noFill/>
        </p:spPr>
        <p:txBody>
          <a:bodyPr wrap="square" rtlCol="0">
            <a:spAutoFit/>
          </a:bodyPr>
          <a:lstStyle/>
          <a:p>
            <a:r>
              <a:rPr lang="en-GB" sz="2800" b="1" dirty="0">
                <a:solidFill>
                  <a:schemeClr val="bg1"/>
                </a:solidFill>
                <a:latin typeface="Arial" panose="020B0604020202020204" pitchFamily="34" charset="0"/>
                <a:cs typeface="Arial" panose="020B0604020202020204" pitchFamily="34" charset="0"/>
              </a:rPr>
              <a:t>E. Schmidt</a:t>
            </a:r>
            <a:r>
              <a:rPr lang="en-GB" sz="2000" b="1" baseline="30000" dirty="0">
                <a:solidFill>
                  <a:schemeClr val="bg1"/>
                </a:solidFill>
                <a:latin typeface="Arial" panose="020B0604020202020204" pitchFamily="34" charset="0"/>
                <a:cs typeface="Arial" panose="020B0604020202020204" pitchFamily="34" charset="0"/>
              </a:rPr>
              <a:t>1</a:t>
            </a:r>
            <a:r>
              <a:rPr lang="en-GB" sz="2800" b="1" dirty="0">
                <a:solidFill>
                  <a:schemeClr val="bg1"/>
                </a:solidFill>
                <a:latin typeface="Arial" panose="020B0604020202020204" pitchFamily="34" charset="0"/>
                <a:cs typeface="Arial" panose="020B0604020202020204" pitchFamily="34" charset="0"/>
              </a:rPr>
              <a:t>, J. Areberg</a:t>
            </a:r>
            <a:r>
              <a:rPr lang="en-GB" sz="2000" b="1" baseline="30000" dirty="0">
                <a:solidFill>
                  <a:schemeClr val="bg1"/>
                </a:solidFill>
                <a:latin typeface="Arial" panose="020B0604020202020204" pitchFamily="34" charset="0"/>
                <a:cs typeface="Arial" panose="020B0604020202020204" pitchFamily="34" charset="0"/>
              </a:rPr>
              <a:t>1</a:t>
            </a:r>
            <a:r>
              <a:rPr lang="en-GB" sz="2800" b="1" dirty="0">
                <a:solidFill>
                  <a:schemeClr val="bg1"/>
                </a:solidFill>
                <a:latin typeface="Arial" panose="020B0604020202020204" pitchFamily="34" charset="0"/>
                <a:cs typeface="Arial" panose="020B0604020202020204" pitchFamily="34" charset="0"/>
              </a:rPr>
              <a:t>, P. Evans</a:t>
            </a:r>
            <a:r>
              <a:rPr lang="en-GB" sz="2000" b="1" baseline="30000" dirty="0">
                <a:solidFill>
                  <a:schemeClr val="bg1"/>
                </a:solidFill>
                <a:latin typeface="Arial" panose="020B0604020202020204" pitchFamily="34" charset="0"/>
                <a:cs typeface="Arial" panose="020B0604020202020204" pitchFamily="34" charset="0"/>
              </a:rPr>
              <a:t>2</a:t>
            </a:r>
            <a:r>
              <a:rPr lang="en-GB" sz="2800" b="1" dirty="0">
                <a:solidFill>
                  <a:schemeClr val="bg1"/>
                </a:solidFill>
                <a:latin typeface="Arial" panose="020B0604020202020204" pitchFamily="34" charset="0"/>
                <a:cs typeface="Arial" panose="020B0604020202020204" pitchFamily="34" charset="0"/>
              </a:rPr>
              <a:t>, V. Zann</a:t>
            </a:r>
            <a:r>
              <a:rPr lang="en-GB" sz="2000" b="1" baseline="30000" dirty="0">
                <a:solidFill>
                  <a:schemeClr val="bg1"/>
                </a:solidFill>
                <a:latin typeface="Arial" panose="020B0604020202020204" pitchFamily="34" charset="0"/>
                <a:cs typeface="Arial" panose="020B0604020202020204" pitchFamily="34" charset="0"/>
              </a:rPr>
              <a:t>2</a:t>
            </a:r>
            <a:r>
              <a:rPr lang="en-GB" sz="2800" b="1" dirty="0">
                <a:solidFill>
                  <a:schemeClr val="bg1"/>
                </a:solidFill>
                <a:latin typeface="Arial" panose="020B0604020202020204" pitchFamily="34" charset="0"/>
                <a:cs typeface="Arial" panose="020B0604020202020204" pitchFamily="34" charset="0"/>
              </a:rPr>
              <a:t>, B. Søgaard</a:t>
            </a:r>
            <a:r>
              <a:rPr lang="en-GB" sz="2000" b="1" baseline="30000" dirty="0">
                <a:solidFill>
                  <a:schemeClr val="bg1"/>
                </a:solidFill>
                <a:latin typeface="Arial" panose="020B0604020202020204" pitchFamily="34" charset="0"/>
                <a:cs typeface="Arial" panose="020B0604020202020204" pitchFamily="34" charset="0"/>
              </a:rPr>
              <a:t>1 - </a:t>
            </a:r>
            <a:endParaRPr lang="en-GB" sz="2800" b="1" baseline="30000" dirty="0">
              <a:solidFill>
                <a:schemeClr val="bg1"/>
              </a:solidFill>
              <a:latin typeface="Arial" panose="020B0604020202020204" pitchFamily="34" charset="0"/>
              <a:cs typeface="Arial" panose="020B0604020202020204" pitchFamily="34" charset="0"/>
            </a:endParaRPr>
          </a:p>
          <a:p>
            <a:r>
              <a:rPr lang="en-GB" sz="2000" b="1" baseline="30000" dirty="0">
                <a:solidFill>
                  <a:schemeClr val="bg1"/>
                </a:solidFill>
                <a:latin typeface="Arial" panose="020B0604020202020204" pitchFamily="34" charset="0"/>
                <a:cs typeface="Arial" panose="020B0604020202020204" pitchFamily="34" charset="0"/>
              </a:rPr>
              <a:t>1</a:t>
            </a:r>
            <a:r>
              <a:rPr lang="en-GB" sz="2800" b="1" dirty="0">
                <a:solidFill>
                  <a:schemeClr val="bg1"/>
                </a:solidFill>
                <a:latin typeface="Arial" panose="020B0604020202020204" pitchFamily="34" charset="0"/>
                <a:cs typeface="Arial" panose="020B0604020202020204" pitchFamily="34" charset="0"/>
              </a:rPr>
              <a:t> H. Lundbeck A/S, </a:t>
            </a:r>
            <a:r>
              <a:rPr lang="en-GB" sz="2800" b="1" dirty="0" err="1">
                <a:solidFill>
                  <a:schemeClr val="bg1"/>
                </a:solidFill>
                <a:latin typeface="Arial" panose="020B0604020202020204" pitchFamily="34" charset="0"/>
                <a:cs typeface="Arial" panose="020B0604020202020204" pitchFamily="34" charset="0"/>
              </a:rPr>
              <a:t>Valby</a:t>
            </a:r>
            <a:r>
              <a:rPr lang="en-GB" sz="2800" b="1" dirty="0">
                <a:solidFill>
                  <a:schemeClr val="bg1"/>
                </a:solidFill>
                <a:latin typeface="Arial" panose="020B0604020202020204" pitchFamily="34" charset="0"/>
                <a:cs typeface="Arial" panose="020B0604020202020204" pitchFamily="34" charset="0"/>
              </a:rPr>
              <a:t>, Denmark, </a:t>
            </a:r>
            <a:r>
              <a:rPr lang="en-GB" sz="2000" b="1" baseline="30000" dirty="0">
                <a:solidFill>
                  <a:schemeClr val="bg1"/>
                </a:solidFill>
                <a:latin typeface="Arial" panose="020B0604020202020204" pitchFamily="34" charset="0"/>
                <a:cs typeface="Arial" panose="020B0604020202020204" pitchFamily="34" charset="0"/>
              </a:rPr>
              <a:t>2</a:t>
            </a:r>
            <a:r>
              <a:rPr lang="en-GB" sz="2800" b="1" dirty="0">
                <a:solidFill>
                  <a:schemeClr val="bg1"/>
                </a:solidFill>
                <a:latin typeface="Arial" panose="020B0604020202020204" pitchFamily="34" charset="0"/>
                <a:cs typeface="Arial" panose="020B0604020202020204" pitchFamily="34" charset="0"/>
              </a:rPr>
              <a:t> Quotient Clinical, Nottingham, UK</a:t>
            </a:r>
          </a:p>
        </p:txBody>
      </p:sp>
      <p:sp>
        <p:nvSpPr>
          <p:cNvPr id="12" name="Rectangle 11"/>
          <p:cNvSpPr/>
          <p:nvPr/>
        </p:nvSpPr>
        <p:spPr>
          <a:xfrm>
            <a:off x="406245" y="6142576"/>
            <a:ext cx="17042609" cy="11218396"/>
          </a:xfrm>
          <a:prstGeom prst="rect">
            <a:avLst/>
          </a:prstGeom>
          <a:solidFill>
            <a:schemeClr val="bg1"/>
          </a:solidFill>
          <a:ln w="76200">
            <a:solidFill>
              <a:srgbClr val="03C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48">
              <a:latin typeface="Arial" panose="020B0604020202020204" pitchFamily="34" charset="0"/>
              <a:cs typeface="Arial" panose="020B0604020202020204" pitchFamily="34" charset="0"/>
            </a:endParaRPr>
          </a:p>
        </p:txBody>
      </p:sp>
      <p:sp>
        <p:nvSpPr>
          <p:cNvPr id="13" name="Rectangle 12"/>
          <p:cNvSpPr/>
          <p:nvPr/>
        </p:nvSpPr>
        <p:spPr>
          <a:xfrm>
            <a:off x="17799502" y="6142887"/>
            <a:ext cx="9977095" cy="16894545"/>
          </a:xfrm>
          <a:prstGeom prst="rect">
            <a:avLst/>
          </a:prstGeom>
          <a:solidFill>
            <a:schemeClr val="bg1"/>
          </a:solidFill>
          <a:ln w="76200">
            <a:solidFill>
              <a:srgbClr val="03C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48" dirty="0">
              <a:latin typeface="Arial" panose="020B0604020202020204" pitchFamily="34" charset="0"/>
              <a:cs typeface="Arial" panose="020B0604020202020204" pitchFamily="34" charset="0"/>
            </a:endParaRPr>
          </a:p>
        </p:txBody>
      </p:sp>
      <p:sp>
        <p:nvSpPr>
          <p:cNvPr id="30" name="TextBox 29"/>
          <p:cNvSpPr txBox="1"/>
          <p:nvPr/>
        </p:nvSpPr>
        <p:spPr>
          <a:xfrm>
            <a:off x="771059" y="7940507"/>
            <a:ext cx="16210655" cy="3416320"/>
          </a:xfrm>
          <a:prstGeom prst="rect">
            <a:avLst/>
          </a:prstGeom>
          <a:noFill/>
        </p:spPr>
        <p:txBody>
          <a:bodyPr wrap="square" rtlCol="0">
            <a:spAutoFit/>
          </a:bodyPr>
          <a:lstStyle/>
          <a:p>
            <a:r>
              <a:rPr lang="en-GB" sz="2400" dirty="0">
                <a:solidFill>
                  <a:srgbClr val="173353"/>
                </a:solidFill>
                <a:latin typeface="Arial" panose="020B0604020202020204" pitchFamily="34" charset="0"/>
                <a:cs typeface="Arial" panose="020B0604020202020204" pitchFamily="34" charset="0"/>
              </a:rPr>
              <a:t>Rationale and Scope of Study: Contribution of CYP2D6 to the Elimination of </a:t>
            </a:r>
            <a:r>
              <a:rPr lang="en-GB" sz="2400" dirty="0" err="1">
                <a:solidFill>
                  <a:srgbClr val="173353"/>
                </a:solidFill>
                <a:latin typeface="Arial" panose="020B0604020202020204" pitchFamily="34" charset="0"/>
                <a:cs typeface="Arial" panose="020B0604020202020204" pitchFamily="34" charset="0"/>
              </a:rPr>
              <a:t>Idalopirdine</a:t>
            </a:r>
            <a:endParaRPr lang="en-GB" sz="2400" dirty="0">
              <a:solidFill>
                <a:srgbClr val="173353"/>
              </a:solidFill>
              <a:latin typeface="Arial" panose="020B0604020202020204" pitchFamily="34" charset="0"/>
              <a:cs typeface="Arial" panose="020B0604020202020204" pitchFamily="34" charset="0"/>
            </a:endParaRPr>
          </a:p>
          <a:p>
            <a:r>
              <a:rPr lang="en-GB" sz="2400" dirty="0" err="1">
                <a:solidFill>
                  <a:srgbClr val="173353"/>
                </a:solidFill>
                <a:latin typeface="Arial" panose="020B0604020202020204" pitchFamily="34" charset="0"/>
                <a:cs typeface="Arial" panose="020B0604020202020204" pitchFamily="34" charset="0"/>
              </a:rPr>
              <a:t>Idalopirdine</a:t>
            </a:r>
            <a:r>
              <a:rPr lang="en-GB" sz="2400" dirty="0">
                <a:solidFill>
                  <a:srgbClr val="173353"/>
                </a:solidFill>
                <a:latin typeface="Arial" panose="020B0604020202020204" pitchFamily="34" charset="0"/>
                <a:cs typeface="Arial" panose="020B0604020202020204" pitchFamily="34" charset="0"/>
              </a:rPr>
              <a:t> is a 5-HT6 antagonist in development as adjunct therapy to acetylcholinesterase  inhibitors for mild-to-moderate Alzheimer’s disease. </a:t>
            </a:r>
            <a:r>
              <a:rPr lang="en-GB" sz="2400" dirty="0" err="1">
                <a:solidFill>
                  <a:srgbClr val="173353"/>
                </a:solidFill>
                <a:latin typeface="Arial" panose="020B0604020202020204" pitchFamily="34" charset="0"/>
                <a:cs typeface="Arial" panose="020B0604020202020204" pitchFamily="34" charset="0"/>
              </a:rPr>
              <a:t>Idalopirdine</a:t>
            </a:r>
            <a:r>
              <a:rPr lang="en-GB" sz="2400" dirty="0">
                <a:solidFill>
                  <a:srgbClr val="173353"/>
                </a:solidFill>
                <a:latin typeface="Arial" panose="020B0604020202020204" pitchFamily="34" charset="0"/>
                <a:cs typeface="Arial" panose="020B0604020202020204" pitchFamily="34" charset="0"/>
              </a:rPr>
              <a:t> is almost exclusively cleared  by biotransformation and based on in vitro data, CYP2D6 appears to be the main route of  metabolization with some contribution from other CYPs including CYP3A4/5.</a:t>
            </a:r>
          </a:p>
          <a:p>
            <a:r>
              <a:rPr lang="en-GB" sz="2400" dirty="0">
                <a:solidFill>
                  <a:srgbClr val="173353"/>
                </a:solidFill>
                <a:latin typeface="Arial" panose="020B0604020202020204" pitchFamily="34" charset="0"/>
                <a:cs typeface="Arial" panose="020B0604020202020204" pitchFamily="34" charset="0"/>
              </a:rPr>
              <a:t>This study assessed the contribution of CYP2D6 to the metabolization of </a:t>
            </a:r>
            <a:r>
              <a:rPr lang="en-GB" sz="2400" dirty="0" err="1">
                <a:solidFill>
                  <a:srgbClr val="173353"/>
                </a:solidFill>
                <a:latin typeface="Arial" panose="020B0604020202020204" pitchFamily="34" charset="0"/>
                <a:cs typeface="Arial" panose="020B0604020202020204" pitchFamily="34" charset="0"/>
              </a:rPr>
              <a:t>idalopirdine</a:t>
            </a:r>
            <a:r>
              <a:rPr lang="en-GB" sz="2400" dirty="0">
                <a:solidFill>
                  <a:srgbClr val="173353"/>
                </a:solidFill>
                <a:latin typeface="Arial" panose="020B0604020202020204" pitchFamily="34" charset="0"/>
                <a:cs typeface="Arial" panose="020B0604020202020204" pitchFamily="34" charset="0"/>
              </a:rPr>
              <a:t> by  comparing pharmacokinetics in CYP2D6 extensive metabolizers (EM) and poor metabolizers  (PM) following multiple oral dosing. Comparison of pharmacokinetic (PK) parameters in PMs  and EMs may substitute for an interaction study of the effect of CYP2D6 inhibition. [1]</a:t>
            </a:r>
          </a:p>
        </p:txBody>
      </p:sp>
      <p:cxnSp>
        <p:nvCxnSpPr>
          <p:cNvPr id="47" name="Straight Connector 46">
            <a:extLst>
              <a:ext uri="{FF2B5EF4-FFF2-40B4-BE49-F238E27FC236}">
                <a16:creationId xmlns:a16="http://schemas.microsoft.com/office/drawing/2014/main" id="{6AB5D58C-C9E7-4585-9073-D7A641BFC64E}"/>
              </a:ext>
            </a:extLst>
          </p:cNvPr>
          <p:cNvCxnSpPr>
            <a:cxnSpLocks/>
          </p:cNvCxnSpPr>
          <p:nvPr/>
        </p:nvCxnSpPr>
        <p:spPr>
          <a:xfrm flipH="1">
            <a:off x="-6323818" y="5053318"/>
            <a:ext cx="44447001" cy="1000755"/>
          </a:xfrm>
          <a:prstGeom prst="line">
            <a:avLst/>
          </a:prstGeom>
          <a:ln w="508000">
            <a:no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95811" y="6790937"/>
            <a:ext cx="5540089" cy="879921"/>
          </a:xfrm>
          <a:prstGeom prst="rect">
            <a:avLst/>
          </a:prstGeom>
          <a:noFill/>
        </p:spPr>
        <p:txBody>
          <a:bodyPr wrap="square" rtlCol="0">
            <a:spAutoFit/>
          </a:bodyPr>
          <a:lstStyle/>
          <a:p>
            <a:pPr algn="ctr"/>
            <a:r>
              <a:rPr lang="en-GB" sz="5118" b="1" dirty="0">
                <a:solidFill>
                  <a:schemeClr val="bg1"/>
                </a:solidFill>
                <a:latin typeface="Arial" panose="020B0604020202020204" pitchFamily="34" charset="0"/>
                <a:cs typeface="Arial" panose="020B0604020202020204" pitchFamily="34" charset="0"/>
              </a:rPr>
              <a:t>PURPOSE</a:t>
            </a:r>
          </a:p>
        </p:txBody>
      </p:sp>
      <p:sp>
        <p:nvSpPr>
          <p:cNvPr id="24" name="TextBox 23"/>
          <p:cNvSpPr txBox="1"/>
          <p:nvPr/>
        </p:nvSpPr>
        <p:spPr>
          <a:xfrm>
            <a:off x="12629104" y="7545197"/>
            <a:ext cx="8432051" cy="879921"/>
          </a:xfrm>
          <a:prstGeom prst="rect">
            <a:avLst/>
          </a:prstGeom>
          <a:noFill/>
        </p:spPr>
        <p:txBody>
          <a:bodyPr wrap="square" rtlCol="0">
            <a:spAutoFit/>
          </a:bodyPr>
          <a:lstStyle/>
          <a:p>
            <a:r>
              <a:rPr lang="en-GB" sz="5118" dirty="0">
                <a:solidFill>
                  <a:schemeClr val="bg1"/>
                </a:solidFill>
                <a:latin typeface="Arial" panose="020B0604020202020204" pitchFamily="34" charset="0"/>
                <a:cs typeface="Arial" panose="020B0604020202020204" pitchFamily="34" charset="0"/>
              </a:rPr>
              <a:t>RESULTS</a:t>
            </a:r>
          </a:p>
        </p:txBody>
      </p:sp>
      <p:sp>
        <p:nvSpPr>
          <p:cNvPr id="79" name="Rectangle 78">
            <a:extLst>
              <a:ext uri="{FF2B5EF4-FFF2-40B4-BE49-F238E27FC236}">
                <a16:creationId xmlns:a16="http://schemas.microsoft.com/office/drawing/2014/main" id="{4D746AC9-C44F-4386-9BAF-AF2B5799F312}"/>
              </a:ext>
            </a:extLst>
          </p:cNvPr>
          <p:cNvSpPr/>
          <p:nvPr/>
        </p:nvSpPr>
        <p:spPr>
          <a:xfrm>
            <a:off x="17841896" y="6157815"/>
            <a:ext cx="5380439" cy="1354741"/>
          </a:xfrm>
          <a:prstGeom prst="rect">
            <a:avLst/>
          </a:prstGeom>
          <a:solidFill>
            <a:srgbClr val="DAD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48"/>
          </a:p>
        </p:txBody>
      </p:sp>
      <p:sp>
        <p:nvSpPr>
          <p:cNvPr id="81" name="Rectangle 80">
            <a:extLst>
              <a:ext uri="{FF2B5EF4-FFF2-40B4-BE49-F238E27FC236}">
                <a16:creationId xmlns:a16="http://schemas.microsoft.com/office/drawing/2014/main" id="{709FC493-6371-4CA2-A0AB-318AD45F7998}"/>
              </a:ext>
            </a:extLst>
          </p:cNvPr>
          <p:cNvSpPr/>
          <p:nvPr/>
        </p:nvSpPr>
        <p:spPr>
          <a:xfrm>
            <a:off x="422712" y="6165727"/>
            <a:ext cx="8668257" cy="1372570"/>
          </a:xfrm>
          <a:prstGeom prst="rect">
            <a:avLst/>
          </a:prstGeom>
          <a:solidFill>
            <a:srgbClr val="DAD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48"/>
          </a:p>
        </p:txBody>
      </p:sp>
      <p:sp>
        <p:nvSpPr>
          <p:cNvPr id="10" name="TextBox 9"/>
          <p:cNvSpPr txBox="1"/>
          <p:nvPr/>
        </p:nvSpPr>
        <p:spPr>
          <a:xfrm>
            <a:off x="-1816500" y="31732859"/>
            <a:ext cx="46799500" cy="814390"/>
          </a:xfrm>
          <a:prstGeom prst="rect">
            <a:avLst/>
          </a:prstGeom>
          <a:noFill/>
        </p:spPr>
        <p:txBody>
          <a:bodyPr wrap="square" rtlCol="0">
            <a:spAutoFit/>
          </a:bodyPr>
          <a:lstStyle/>
          <a:p>
            <a:r>
              <a:rPr lang="en-GB" sz="4692" b="1" dirty="0">
                <a:solidFill>
                  <a:schemeClr val="bg1">
                    <a:lumMod val="65000"/>
                  </a:schemeClr>
                </a:solidFill>
                <a:latin typeface="Arial" panose="020B0604020202020204" pitchFamily="34" charset="0"/>
                <a:cs typeface="Arial" panose="020B0604020202020204" pitchFamily="34" charset="0"/>
              </a:rPr>
              <a:t>	+44 (0)115 974 9000 (UK)		+1-800-769-3518 (USA)  		</a:t>
            </a:r>
            <a:r>
              <a:rPr lang="en-GB" sz="4692" b="1" dirty="0">
                <a:solidFill>
                  <a:schemeClr val="bg1">
                    <a:lumMod val="65000"/>
                  </a:schemeClr>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info@quotientsciences.com </a:t>
            </a:r>
            <a:r>
              <a:rPr lang="en-GB" sz="4692" b="1" dirty="0">
                <a:solidFill>
                  <a:schemeClr val="bg1">
                    <a:lumMod val="65000"/>
                  </a:schemeClr>
                </a:solidFill>
                <a:latin typeface="Arial" panose="020B0604020202020204" pitchFamily="34" charset="0"/>
                <a:cs typeface="Arial" panose="020B0604020202020204" pitchFamily="34" charset="0"/>
              </a:rPr>
              <a:t>	www.quotientsciences.com</a:t>
            </a:r>
          </a:p>
        </p:txBody>
      </p:sp>
      <p:sp>
        <p:nvSpPr>
          <p:cNvPr id="88" name="TextBox 87">
            <a:extLst>
              <a:ext uri="{FF2B5EF4-FFF2-40B4-BE49-F238E27FC236}">
                <a16:creationId xmlns:a16="http://schemas.microsoft.com/office/drawing/2014/main" id="{D65800FA-4428-49EE-8AC5-D99CC3DCC5CA}"/>
              </a:ext>
            </a:extLst>
          </p:cNvPr>
          <p:cNvSpPr txBox="1"/>
          <p:nvPr/>
        </p:nvSpPr>
        <p:spPr>
          <a:xfrm>
            <a:off x="1033759" y="25315419"/>
            <a:ext cx="8078788" cy="879921"/>
          </a:xfrm>
          <a:prstGeom prst="rect">
            <a:avLst/>
          </a:prstGeom>
          <a:noFill/>
        </p:spPr>
        <p:txBody>
          <a:bodyPr wrap="square" rtlCol="0">
            <a:spAutoFit/>
          </a:bodyPr>
          <a:lstStyle/>
          <a:p>
            <a:r>
              <a:rPr lang="en-GB" sz="5118" b="1" dirty="0">
                <a:solidFill>
                  <a:schemeClr val="bg1"/>
                </a:solidFill>
                <a:latin typeface="Arial" panose="020B0604020202020204" pitchFamily="34" charset="0"/>
                <a:cs typeface="Arial" panose="020B0604020202020204" pitchFamily="34" charset="0"/>
              </a:rPr>
              <a:t>CONCLUSIONS</a:t>
            </a:r>
          </a:p>
        </p:txBody>
      </p:sp>
      <p:sp>
        <p:nvSpPr>
          <p:cNvPr id="89" name="TextBox 88">
            <a:extLst>
              <a:ext uri="{FF2B5EF4-FFF2-40B4-BE49-F238E27FC236}">
                <a16:creationId xmlns:a16="http://schemas.microsoft.com/office/drawing/2014/main" id="{F87F24EF-FCD7-4556-872F-B0703A8FAD14}"/>
              </a:ext>
            </a:extLst>
          </p:cNvPr>
          <p:cNvSpPr txBox="1"/>
          <p:nvPr/>
        </p:nvSpPr>
        <p:spPr>
          <a:xfrm>
            <a:off x="-2226628" y="6418029"/>
            <a:ext cx="11107163" cy="879921"/>
          </a:xfrm>
          <a:prstGeom prst="rect">
            <a:avLst/>
          </a:prstGeom>
          <a:noFill/>
        </p:spPr>
        <p:txBody>
          <a:bodyPr wrap="square" rtlCol="0">
            <a:spAutoFit/>
          </a:bodyPr>
          <a:lstStyle/>
          <a:p>
            <a:pPr algn="ctr"/>
            <a:r>
              <a:rPr lang="en-GB" sz="5118" b="1" dirty="0">
                <a:solidFill>
                  <a:schemeClr val="bg1"/>
                </a:solidFill>
                <a:latin typeface="Arial" panose="020B0604020202020204" pitchFamily="34" charset="0"/>
                <a:cs typeface="Arial" panose="020B0604020202020204" pitchFamily="34" charset="0"/>
              </a:rPr>
              <a:t>INTRODUCTION</a:t>
            </a:r>
          </a:p>
        </p:txBody>
      </p:sp>
      <p:pic>
        <p:nvPicPr>
          <p:cNvPr id="94" name="Picture 93" descr="A picture containing text&#10;&#10;Description automatically generated">
            <a:extLst>
              <a:ext uri="{FF2B5EF4-FFF2-40B4-BE49-F238E27FC236}">
                <a16:creationId xmlns:a16="http://schemas.microsoft.com/office/drawing/2014/main" id="{7B1263C9-4B90-4031-A93B-0421FA9844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273730" y="49582"/>
            <a:ext cx="10231022" cy="3208188"/>
          </a:xfrm>
          <a:prstGeom prst="rect">
            <a:avLst/>
          </a:prstGeom>
        </p:spPr>
      </p:pic>
      <p:sp>
        <p:nvSpPr>
          <p:cNvPr id="97" name="Rectangle 96">
            <a:extLst>
              <a:ext uri="{FF2B5EF4-FFF2-40B4-BE49-F238E27FC236}">
                <a16:creationId xmlns:a16="http://schemas.microsoft.com/office/drawing/2014/main" id="{F2B37803-DC6D-40A9-98BC-2DFF4F08D5DD}"/>
              </a:ext>
            </a:extLst>
          </p:cNvPr>
          <p:cNvSpPr/>
          <p:nvPr/>
        </p:nvSpPr>
        <p:spPr>
          <a:xfrm>
            <a:off x="378843" y="17774413"/>
            <a:ext cx="17037353" cy="13111219"/>
          </a:xfrm>
          <a:prstGeom prst="rect">
            <a:avLst/>
          </a:prstGeom>
          <a:solidFill>
            <a:schemeClr val="bg1"/>
          </a:solidFill>
          <a:ln w="76200">
            <a:solidFill>
              <a:srgbClr val="03C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48">
              <a:latin typeface="Arial" panose="020B0604020202020204" pitchFamily="34" charset="0"/>
              <a:cs typeface="Arial" panose="020B0604020202020204" pitchFamily="34" charset="0"/>
            </a:endParaRPr>
          </a:p>
        </p:txBody>
      </p:sp>
      <p:sp>
        <p:nvSpPr>
          <p:cNvPr id="105" name="TextBox 104">
            <a:extLst>
              <a:ext uri="{FF2B5EF4-FFF2-40B4-BE49-F238E27FC236}">
                <a16:creationId xmlns:a16="http://schemas.microsoft.com/office/drawing/2014/main" id="{D11ACB19-AD7B-4053-B828-24FD484167C6}"/>
              </a:ext>
            </a:extLst>
          </p:cNvPr>
          <p:cNvSpPr txBox="1"/>
          <p:nvPr/>
        </p:nvSpPr>
        <p:spPr>
          <a:xfrm>
            <a:off x="2965855" y="1124120"/>
            <a:ext cx="31908130" cy="2123658"/>
          </a:xfrm>
          <a:prstGeom prst="rect">
            <a:avLst/>
          </a:prstGeom>
          <a:noFill/>
        </p:spPr>
        <p:txBody>
          <a:bodyPr wrap="square" rtlCol="0">
            <a:spAutoFit/>
          </a:bodyPr>
          <a:lstStyle/>
          <a:p>
            <a:r>
              <a:rPr lang="en-GB" sz="6600" b="1" dirty="0">
                <a:solidFill>
                  <a:schemeClr val="bg1"/>
                </a:solidFill>
                <a:latin typeface="Arial" panose="020B0604020202020204" pitchFamily="34" charset="0"/>
                <a:cs typeface="Arial" panose="020B0604020202020204" pitchFamily="34" charset="0"/>
              </a:rPr>
              <a:t>Assessment of the Contribution of CYP2D6 to the Elimination of </a:t>
            </a:r>
            <a:r>
              <a:rPr lang="en-GB" sz="6600" b="1" dirty="0" err="1">
                <a:solidFill>
                  <a:schemeClr val="bg1"/>
                </a:solidFill>
                <a:latin typeface="Arial" panose="020B0604020202020204" pitchFamily="34" charset="0"/>
                <a:cs typeface="Arial" panose="020B0604020202020204" pitchFamily="34" charset="0"/>
              </a:rPr>
              <a:t>Idalopirdine</a:t>
            </a:r>
            <a:r>
              <a:rPr lang="en-GB" sz="6600" b="1" dirty="0">
                <a:solidFill>
                  <a:schemeClr val="bg1"/>
                </a:solidFill>
                <a:latin typeface="Arial" panose="020B0604020202020204" pitchFamily="34" charset="0"/>
                <a:cs typeface="Arial" panose="020B0604020202020204" pitchFamily="34" charset="0"/>
              </a:rPr>
              <a:t>   as well as the Absolute Bioavailability Following Multiple Oral Dosing</a:t>
            </a:r>
          </a:p>
        </p:txBody>
      </p:sp>
      <p:sp>
        <p:nvSpPr>
          <p:cNvPr id="2" name="TextBox 1">
            <a:extLst>
              <a:ext uri="{FF2B5EF4-FFF2-40B4-BE49-F238E27FC236}">
                <a16:creationId xmlns:a16="http://schemas.microsoft.com/office/drawing/2014/main" id="{CC31D744-D8C7-8EC6-3F63-721314D5980E}"/>
              </a:ext>
            </a:extLst>
          </p:cNvPr>
          <p:cNvSpPr txBox="1"/>
          <p:nvPr/>
        </p:nvSpPr>
        <p:spPr>
          <a:xfrm>
            <a:off x="18020262" y="8184031"/>
            <a:ext cx="9435076" cy="1200329"/>
          </a:xfrm>
          <a:prstGeom prst="rect">
            <a:avLst/>
          </a:prstGeom>
          <a:noFill/>
        </p:spPr>
        <p:txBody>
          <a:bodyPr wrap="square" rtlCol="0">
            <a:spAutoFit/>
          </a:bodyPr>
          <a:lstStyle/>
          <a:p>
            <a:r>
              <a:rPr lang="en-GB" sz="2400" dirty="0">
                <a:solidFill>
                  <a:srgbClr val="173353"/>
                </a:solidFill>
              </a:rPr>
              <a:t>Subject demographics: Subject demographics are summarized by metabolizer status in Table 1, all subjects were men  aged between 23 and 52 years, with a BMI between 23.7 and 31.3 kg/m2.</a:t>
            </a:r>
          </a:p>
        </p:txBody>
      </p:sp>
      <p:sp>
        <p:nvSpPr>
          <p:cNvPr id="3" name="TextBox 2">
            <a:extLst>
              <a:ext uri="{FF2B5EF4-FFF2-40B4-BE49-F238E27FC236}">
                <a16:creationId xmlns:a16="http://schemas.microsoft.com/office/drawing/2014/main" id="{A639290B-052F-871E-5685-FC737B3046BF}"/>
              </a:ext>
            </a:extLst>
          </p:cNvPr>
          <p:cNvSpPr txBox="1"/>
          <p:nvPr/>
        </p:nvSpPr>
        <p:spPr>
          <a:xfrm>
            <a:off x="771059" y="19551714"/>
            <a:ext cx="8341488" cy="8956298"/>
          </a:xfrm>
          <a:prstGeom prst="rect">
            <a:avLst/>
          </a:prstGeom>
          <a:noFill/>
        </p:spPr>
        <p:txBody>
          <a:bodyPr wrap="square" rtlCol="0">
            <a:spAutoFit/>
          </a:bodyPr>
          <a:lstStyle/>
          <a:p>
            <a:r>
              <a:rPr lang="en-GB" sz="2400" spc="-15" dirty="0">
                <a:solidFill>
                  <a:srgbClr val="173353"/>
                </a:solidFill>
                <a:latin typeface="Arial" panose="020B0604020202020204" pitchFamily="34" charset="0"/>
                <a:cs typeface="Arial" panose="020B0604020202020204" pitchFamily="34" charset="0"/>
              </a:rPr>
              <a:t>Clinical Study: This open-label study was conducted in 10 healthy male subjects, determined at screening to  be CYP2D6 EMs (N=6) or PMs (N=4). The study was designed and conducted in accordance  with the principles of the Declaration of Helsinki, [3] and initiated after approval by Ethics  Committee and regulatory authorities (MHRA). All enrolled subjects provided written  informed consent. Subjects received 90 mg </a:t>
            </a:r>
            <a:r>
              <a:rPr lang="en-GB" sz="2400" spc="-15" dirty="0" err="1">
                <a:solidFill>
                  <a:srgbClr val="173353"/>
                </a:solidFill>
                <a:latin typeface="Arial" panose="020B0604020202020204" pitchFamily="34" charset="0"/>
                <a:cs typeface="Arial" panose="020B0604020202020204" pitchFamily="34" charset="0"/>
              </a:rPr>
              <a:t>idalopirdine</a:t>
            </a:r>
            <a:r>
              <a:rPr lang="en-GB" sz="2400" spc="-15" dirty="0">
                <a:solidFill>
                  <a:srgbClr val="173353"/>
                </a:solidFill>
                <a:latin typeface="Arial" panose="020B0604020202020204" pitchFamily="34" charset="0"/>
                <a:cs typeface="Arial" panose="020B0604020202020204" pitchFamily="34" charset="0"/>
              </a:rPr>
              <a:t> tablets (PO) once daily for 7 days. With the final  dose, the subjects received a single IV micro-dose infusion of 14C-idalopirdine 90 </a:t>
            </a:r>
            <a:r>
              <a:rPr lang="en-GB" sz="2400" spc="-15" dirty="0" err="1">
                <a:solidFill>
                  <a:srgbClr val="173353"/>
                </a:solidFill>
                <a:latin typeface="Arial" panose="020B0604020202020204" pitchFamily="34" charset="0"/>
                <a:cs typeface="Arial" panose="020B0604020202020204" pitchFamily="34" charset="0"/>
              </a:rPr>
              <a:t>μg</a:t>
            </a:r>
            <a:r>
              <a:rPr lang="en-GB" sz="2400" spc="-15" dirty="0">
                <a:solidFill>
                  <a:srgbClr val="173353"/>
                </a:solidFill>
                <a:latin typeface="Arial" panose="020B0604020202020204" pitchFamily="34" charset="0"/>
                <a:cs typeface="Arial" panose="020B0604020202020204" pitchFamily="34" charset="0"/>
              </a:rPr>
              <a:t> (</a:t>
            </a:r>
            <a:r>
              <a:rPr lang="en-GB" sz="2400" spc="-15" dirty="0" err="1">
                <a:solidFill>
                  <a:srgbClr val="173353"/>
                </a:solidFill>
                <a:latin typeface="Arial" panose="020B0604020202020204" pitchFamily="34" charset="0"/>
                <a:cs typeface="Arial" panose="020B0604020202020204" pitchFamily="34" charset="0"/>
              </a:rPr>
              <a:t>notdose</a:t>
            </a:r>
            <a:r>
              <a:rPr lang="en-GB" sz="2400" spc="-15" dirty="0">
                <a:solidFill>
                  <a:srgbClr val="173353"/>
                </a:solidFill>
                <a:latin typeface="Arial" panose="020B0604020202020204" pitchFamily="34" charset="0"/>
                <a:cs typeface="Arial" panose="020B0604020202020204" pitchFamily="34" charset="0"/>
              </a:rPr>
              <a:t>). Blood samples for full PK profiles were collected up to 72 and 144 hours post-dose  IV and PO, respectively. See Figure 1. Safety and tolerability was assessed throughout the study period.</a:t>
            </a:r>
          </a:p>
          <a:p>
            <a:r>
              <a:rPr lang="en-GB" sz="2400" spc="-15" dirty="0">
                <a:solidFill>
                  <a:srgbClr val="173353"/>
                </a:solidFill>
                <a:latin typeface="Arial" panose="020B0604020202020204" pitchFamily="34" charset="0"/>
                <a:cs typeface="Arial" panose="020B0604020202020204" pitchFamily="34" charset="0"/>
              </a:rPr>
              <a:t>Bioanalysis for PO Dose: </a:t>
            </a:r>
            <a:r>
              <a:rPr lang="en-GB" sz="2400" spc="-15" dirty="0" err="1">
                <a:solidFill>
                  <a:srgbClr val="173353"/>
                </a:solidFill>
                <a:latin typeface="Arial" panose="020B0604020202020204" pitchFamily="34" charset="0"/>
                <a:cs typeface="Arial" panose="020B0604020202020204" pitchFamily="34" charset="0"/>
              </a:rPr>
              <a:t>Idalopirdine</a:t>
            </a:r>
            <a:r>
              <a:rPr lang="en-GB" sz="2400" spc="-15" dirty="0">
                <a:solidFill>
                  <a:srgbClr val="173353"/>
                </a:solidFill>
                <a:latin typeface="Arial" panose="020B0604020202020204" pitchFamily="34" charset="0"/>
                <a:cs typeface="Arial" panose="020B0604020202020204" pitchFamily="34" charset="0"/>
              </a:rPr>
              <a:t> was determined in human plasma using Ultra-Performance LC® chromatography  followed by tandem-MS detection. A stable-isotope analogue of </a:t>
            </a:r>
            <a:r>
              <a:rPr lang="en-GB" sz="2400" spc="-15" dirty="0" err="1">
                <a:solidFill>
                  <a:srgbClr val="173353"/>
                </a:solidFill>
                <a:latin typeface="Arial" panose="020B0604020202020204" pitchFamily="34" charset="0"/>
                <a:cs typeface="Arial" panose="020B0604020202020204" pitchFamily="34" charset="0"/>
              </a:rPr>
              <a:t>idalopirdine</a:t>
            </a:r>
            <a:r>
              <a:rPr lang="en-GB" sz="2400" spc="-15" dirty="0">
                <a:solidFill>
                  <a:srgbClr val="173353"/>
                </a:solidFill>
                <a:latin typeface="Arial" panose="020B0604020202020204" pitchFamily="34" charset="0"/>
                <a:cs typeface="Arial" panose="020B0604020202020204" pitchFamily="34" charset="0"/>
              </a:rPr>
              <a:t> was used as  internal standard. Protein precipitation was used as sample </a:t>
            </a:r>
            <a:r>
              <a:rPr lang="en-GB" sz="2400" spc="-15" dirty="0" err="1">
                <a:solidFill>
                  <a:srgbClr val="173353"/>
                </a:solidFill>
                <a:latin typeface="Arial" panose="020B0604020202020204" pitchFamily="34" charset="0"/>
                <a:cs typeface="Arial" panose="020B0604020202020204" pitchFamily="34" charset="0"/>
              </a:rPr>
              <a:t>cleanup</a:t>
            </a:r>
            <a:r>
              <a:rPr lang="en-GB" sz="2400" spc="-15" dirty="0">
                <a:solidFill>
                  <a:srgbClr val="173353"/>
                </a:solidFill>
                <a:latin typeface="Arial" panose="020B0604020202020204" pitchFamily="34" charset="0"/>
                <a:cs typeface="Arial" panose="020B0604020202020204" pitchFamily="34" charset="0"/>
              </a:rPr>
              <a:t>. Human EDTA-plasma  was used to prepare calibration standards, quality control samples, blank samples and for  sample dilution.</a:t>
            </a:r>
          </a:p>
          <a:p>
            <a:endParaRPr lang="en-GB" sz="2400" dirty="0">
              <a:latin typeface="Calibri"/>
              <a:cs typeface="Calibri"/>
            </a:endParaRPr>
          </a:p>
          <a:p>
            <a:endParaRPr lang="en-GB" sz="2400" dirty="0"/>
          </a:p>
        </p:txBody>
      </p:sp>
      <p:sp>
        <p:nvSpPr>
          <p:cNvPr id="7" name="TextBox 6">
            <a:extLst>
              <a:ext uri="{FF2B5EF4-FFF2-40B4-BE49-F238E27FC236}">
                <a16:creationId xmlns:a16="http://schemas.microsoft.com/office/drawing/2014/main" id="{DC1FE69A-1A02-D87D-A062-BD4F3667439A}"/>
              </a:ext>
            </a:extLst>
          </p:cNvPr>
          <p:cNvSpPr txBox="1"/>
          <p:nvPr/>
        </p:nvSpPr>
        <p:spPr>
          <a:xfrm>
            <a:off x="18189007" y="6444040"/>
            <a:ext cx="13645370" cy="879921"/>
          </a:xfrm>
          <a:prstGeom prst="rect">
            <a:avLst/>
          </a:prstGeom>
          <a:noFill/>
        </p:spPr>
        <p:txBody>
          <a:bodyPr wrap="square" rtlCol="0">
            <a:spAutoFit/>
          </a:bodyPr>
          <a:lstStyle/>
          <a:p>
            <a:r>
              <a:rPr lang="en-GB" sz="5118" b="1" dirty="0">
                <a:solidFill>
                  <a:schemeClr val="bg1"/>
                </a:solidFill>
                <a:latin typeface="Arial" panose="020B0604020202020204" pitchFamily="34" charset="0"/>
                <a:cs typeface="Arial" panose="020B0604020202020204" pitchFamily="34" charset="0"/>
              </a:rPr>
              <a:t>RESULTS</a:t>
            </a:r>
          </a:p>
        </p:txBody>
      </p:sp>
      <p:sp>
        <p:nvSpPr>
          <p:cNvPr id="16" name="Rectangle 15">
            <a:extLst>
              <a:ext uri="{FF2B5EF4-FFF2-40B4-BE49-F238E27FC236}">
                <a16:creationId xmlns:a16="http://schemas.microsoft.com/office/drawing/2014/main" id="{3DF61A51-04B7-45FD-5AE1-68BD19A4B778}"/>
              </a:ext>
            </a:extLst>
          </p:cNvPr>
          <p:cNvSpPr/>
          <p:nvPr/>
        </p:nvSpPr>
        <p:spPr>
          <a:xfrm>
            <a:off x="28159903" y="6099683"/>
            <a:ext cx="12472648" cy="9606123"/>
          </a:xfrm>
          <a:prstGeom prst="rect">
            <a:avLst/>
          </a:prstGeom>
          <a:solidFill>
            <a:schemeClr val="bg1"/>
          </a:solidFill>
          <a:ln w="76200">
            <a:solidFill>
              <a:srgbClr val="03C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48">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221742A5-12B6-69F5-1014-1CCEC50ABECA}"/>
              </a:ext>
            </a:extLst>
          </p:cNvPr>
          <p:cNvSpPr txBox="1"/>
          <p:nvPr/>
        </p:nvSpPr>
        <p:spPr>
          <a:xfrm>
            <a:off x="9375247" y="19696176"/>
            <a:ext cx="7606467" cy="7478970"/>
          </a:xfrm>
          <a:prstGeom prst="rect">
            <a:avLst/>
          </a:prstGeom>
          <a:noFill/>
        </p:spPr>
        <p:txBody>
          <a:bodyPr wrap="square" rtlCol="0">
            <a:spAutoFit/>
          </a:bodyPr>
          <a:lstStyle/>
          <a:p>
            <a:r>
              <a:rPr lang="en-GB" sz="2400" spc="-15" dirty="0">
                <a:solidFill>
                  <a:srgbClr val="173353"/>
                </a:solidFill>
                <a:latin typeface="Arial" panose="020B0604020202020204" pitchFamily="34" charset="0"/>
                <a:cs typeface="Arial" panose="020B0604020202020204" pitchFamily="34" charset="0"/>
              </a:rPr>
              <a:t>Bioanalysis for PO Dose</a:t>
            </a:r>
          </a:p>
          <a:p>
            <a:r>
              <a:rPr lang="en-GB" sz="2400" spc="-15" dirty="0" err="1">
                <a:solidFill>
                  <a:srgbClr val="173353"/>
                </a:solidFill>
                <a:latin typeface="Arial" panose="020B0604020202020204" pitchFamily="34" charset="0"/>
                <a:cs typeface="Arial" panose="020B0604020202020204" pitchFamily="34" charset="0"/>
              </a:rPr>
              <a:t>Idalopirdine</a:t>
            </a:r>
            <a:r>
              <a:rPr lang="en-GB" sz="2400" spc="-15" dirty="0">
                <a:solidFill>
                  <a:srgbClr val="173353"/>
                </a:solidFill>
                <a:latin typeface="Arial" panose="020B0604020202020204" pitchFamily="34" charset="0"/>
                <a:cs typeface="Arial" panose="020B0604020202020204" pitchFamily="34" charset="0"/>
              </a:rPr>
              <a:t> was determined in human plasma using Ultra-Performance LC® chromatography  followed by tandem-MS detection. A stable-isotope analogue of </a:t>
            </a:r>
            <a:r>
              <a:rPr lang="en-GB" sz="2400" spc="-15" dirty="0" err="1">
                <a:solidFill>
                  <a:srgbClr val="173353"/>
                </a:solidFill>
                <a:latin typeface="Arial" panose="020B0604020202020204" pitchFamily="34" charset="0"/>
                <a:cs typeface="Arial" panose="020B0604020202020204" pitchFamily="34" charset="0"/>
              </a:rPr>
              <a:t>idalopirdine</a:t>
            </a:r>
            <a:r>
              <a:rPr lang="en-GB" sz="2400" spc="-15" dirty="0">
                <a:solidFill>
                  <a:srgbClr val="173353"/>
                </a:solidFill>
                <a:latin typeface="Arial" panose="020B0604020202020204" pitchFamily="34" charset="0"/>
                <a:cs typeface="Arial" panose="020B0604020202020204" pitchFamily="34" charset="0"/>
              </a:rPr>
              <a:t> was used as  internal standard. Protein precipitation was used as sample </a:t>
            </a:r>
            <a:r>
              <a:rPr lang="en-GB" sz="2400" spc="-15" dirty="0" err="1">
                <a:solidFill>
                  <a:srgbClr val="173353"/>
                </a:solidFill>
                <a:latin typeface="Arial" panose="020B0604020202020204" pitchFamily="34" charset="0"/>
                <a:cs typeface="Arial" panose="020B0604020202020204" pitchFamily="34" charset="0"/>
              </a:rPr>
              <a:t>cleanup</a:t>
            </a:r>
            <a:r>
              <a:rPr lang="en-GB" sz="2400" spc="-15" dirty="0">
                <a:solidFill>
                  <a:srgbClr val="173353"/>
                </a:solidFill>
                <a:latin typeface="Arial" panose="020B0604020202020204" pitchFamily="34" charset="0"/>
                <a:cs typeface="Arial" panose="020B0604020202020204" pitchFamily="34" charset="0"/>
              </a:rPr>
              <a:t>. Human EDTA-plasma  was used to prepare calibration standards, quality control samples, blank samples and for  sample dilution.</a:t>
            </a:r>
          </a:p>
          <a:p>
            <a:r>
              <a:rPr lang="en-GB" sz="2400" spc="-15" dirty="0">
                <a:solidFill>
                  <a:srgbClr val="173353"/>
                </a:solidFill>
                <a:latin typeface="Arial" panose="020B0604020202020204" pitchFamily="34" charset="0"/>
                <a:cs typeface="Arial" panose="020B0604020202020204" pitchFamily="34" charset="0"/>
              </a:rPr>
              <a:t>AMS Analysis for IV Dose: 14C-idalopirdine was determined in human plasma using HPLC fractionation followed by  AMS. Plasma samples, calibration standards, quality controls and blanks were prepared by  protein precipitation. 14C-idalopirdine was isolated using HPLC fractionation and fractions  were submitted to graphitization through combustion of samples. Through a series of  steps the produced CO2 gasses were captured on the surface of iron powder that was  subsequently pressed into individual cathodes and submitted for AMS analysis.</a:t>
            </a:r>
          </a:p>
        </p:txBody>
      </p:sp>
      <p:sp>
        <p:nvSpPr>
          <p:cNvPr id="31" name="TextBox 30">
            <a:extLst>
              <a:ext uri="{FF2B5EF4-FFF2-40B4-BE49-F238E27FC236}">
                <a16:creationId xmlns:a16="http://schemas.microsoft.com/office/drawing/2014/main" id="{BEA894AA-D3EB-23AD-CE93-A60F5B0CD926}"/>
              </a:ext>
            </a:extLst>
          </p:cNvPr>
          <p:cNvSpPr txBox="1"/>
          <p:nvPr/>
        </p:nvSpPr>
        <p:spPr>
          <a:xfrm>
            <a:off x="18121902" y="16363933"/>
            <a:ext cx="8990445" cy="4893647"/>
          </a:xfrm>
          <a:prstGeom prst="rect">
            <a:avLst/>
          </a:prstGeom>
          <a:noFill/>
        </p:spPr>
        <p:txBody>
          <a:bodyPr wrap="square" rtlCol="0">
            <a:spAutoFit/>
          </a:bodyPr>
          <a:lstStyle/>
          <a:p>
            <a:pPr marL="38100" algn="just"/>
            <a:r>
              <a:rPr lang="en-GB" sz="2400" spc="30" dirty="0" err="1">
                <a:solidFill>
                  <a:srgbClr val="173353"/>
                </a:solidFill>
                <a:latin typeface="Arial" panose="020B0604020202020204" pitchFamily="34" charset="0"/>
                <a:cs typeface="Arial" panose="020B0604020202020204" pitchFamily="34" charset="0"/>
              </a:rPr>
              <a:t>Idalopirdine</a:t>
            </a:r>
            <a:r>
              <a:rPr lang="en-GB" sz="2400" spc="30" dirty="0">
                <a:solidFill>
                  <a:srgbClr val="173353"/>
                </a:solidFill>
                <a:latin typeface="Arial" panose="020B0604020202020204" pitchFamily="34" charset="0"/>
                <a:cs typeface="Arial" panose="020B0604020202020204" pitchFamily="34" charset="0"/>
              </a:rPr>
              <a:t> PK</a:t>
            </a:r>
          </a:p>
          <a:p>
            <a:pPr marL="38100" algn="just"/>
            <a:r>
              <a:rPr lang="en-GB" sz="2400" spc="30" dirty="0">
                <a:solidFill>
                  <a:srgbClr val="173353"/>
                </a:solidFill>
                <a:latin typeface="Arial" panose="020B0604020202020204" pitchFamily="34" charset="0"/>
                <a:cs typeface="Arial" panose="020B0604020202020204" pitchFamily="34" charset="0"/>
              </a:rPr>
              <a:t>Following oral dosing, the median </a:t>
            </a:r>
            <a:r>
              <a:rPr lang="en-GB" sz="2400" spc="30" dirty="0" err="1">
                <a:solidFill>
                  <a:srgbClr val="173353"/>
                </a:solidFill>
                <a:latin typeface="Arial" panose="020B0604020202020204" pitchFamily="34" charset="0"/>
                <a:cs typeface="Arial" panose="020B0604020202020204" pitchFamily="34" charset="0"/>
              </a:rPr>
              <a:t>tmax</a:t>
            </a:r>
            <a:r>
              <a:rPr lang="en-GB" sz="2400" spc="30" dirty="0">
                <a:solidFill>
                  <a:srgbClr val="173353"/>
                </a:solidFill>
                <a:latin typeface="Arial" panose="020B0604020202020204" pitchFamily="34" charset="0"/>
                <a:cs typeface="Arial" panose="020B0604020202020204" pitchFamily="34" charset="0"/>
              </a:rPr>
              <a:t> was 3 hours (range 1-3 hours) as anticipated. (Table  2). Steady state, as determined by visual inspection of the pre-dose plasma concentrations  (</a:t>
            </a:r>
            <a:r>
              <a:rPr lang="en-GB" sz="2400" spc="30" dirty="0" err="1">
                <a:solidFill>
                  <a:srgbClr val="173353"/>
                </a:solidFill>
                <a:latin typeface="Arial" panose="020B0604020202020204" pitchFamily="34" charset="0"/>
                <a:cs typeface="Arial" panose="020B0604020202020204" pitchFamily="34" charset="0"/>
              </a:rPr>
              <a:t>Cpre</a:t>
            </a:r>
            <a:r>
              <a:rPr lang="en-GB" sz="2400" spc="30" dirty="0">
                <a:solidFill>
                  <a:srgbClr val="173353"/>
                </a:solidFill>
                <a:latin typeface="Arial" panose="020B0604020202020204" pitchFamily="34" charset="0"/>
                <a:cs typeface="Arial" panose="020B0604020202020204" pitchFamily="34" charset="0"/>
              </a:rPr>
              <a:t>), was achieved after 7 days of dosing (data not shown). Mean t½ was longer in the PM  group, 24.0 hours, compared to 13.3 hours in the EM group and mean CL/F was 11.8 L/h in  the PM group and 18.5 L/h in the EM group, respectively.</a:t>
            </a:r>
          </a:p>
          <a:p>
            <a:pPr marL="38100" algn="just"/>
            <a:r>
              <a:rPr lang="en-GB" sz="2400" spc="30" dirty="0">
                <a:solidFill>
                  <a:srgbClr val="173353"/>
                </a:solidFill>
                <a:latin typeface="Arial" panose="020B0604020202020204" pitchFamily="34" charset="0"/>
                <a:cs typeface="Arial" panose="020B0604020202020204" pitchFamily="34" charset="0"/>
              </a:rPr>
              <a:t>A similar pattern was observed following intravenous dosing; mean CL was 8.0 L/h in the PM  group and 10.4 L/h in the EM group, respectively. Also mean t½ was longer in the PM group  than in the EM group, and for each group was similar to that observed after oral doses of  </a:t>
            </a:r>
            <a:r>
              <a:rPr lang="en-GB" sz="2400" spc="30" dirty="0" err="1">
                <a:solidFill>
                  <a:srgbClr val="173353"/>
                </a:solidFill>
                <a:latin typeface="Arial" panose="020B0604020202020204" pitchFamily="34" charset="0"/>
                <a:cs typeface="Arial" panose="020B0604020202020204" pitchFamily="34" charset="0"/>
              </a:rPr>
              <a:t>idalopirdine</a:t>
            </a:r>
            <a:r>
              <a:rPr lang="en-GB" sz="2400" spc="30" dirty="0">
                <a:solidFill>
                  <a:srgbClr val="173353"/>
                </a:solidFill>
                <a:latin typeface="Arial" panose="020B0604020202020204" pitchFamily="34" charset="0"/>
                <a:cs typeface="Arial" panose="020B0604020202020204" pitchFamily="34" charset="0"/>
              </a:rPr>
              <a:t> (Figure 2).</a:t>
            </a:r>
          </a:p>
        </p:txBody>
      </p:sp>
      <p:sp>
        <p:nvSpPr>
          <p:cNvPr id="5" name="TextBox 4">
            <a:extLst>
              <a:ext uri="{FF2B5EF4-FFF2-40B4-BE49-F238E27FC236}">
                <a16:creationId xmlns:a16="http://schemas.microsoft.com/office/drawing/2014/main" id="{93270F73-D3B3-6762-696C-12B21FFB00D7}"/>
              </a:ext>
            </a:extLst>
          </p:cNvPr>
          <p:cNvSpPr txBox="1"/>
          <p:nvPr/>
        </p:nvSpPr>
        <p:spPr>
          <a:xfrm>
            <a:off x="771059" y="11504816"/>
            <a:ext cx="16210655" cy="5415200"/>
          </a:xfrm>
          <a:prstGeom prst="rect">
            <a:avLst/>
          </a:prstGeom>
          <a:noFill/>
        </p:spPr>
        <p:txBody>
          <a:bodyPr wrap="square">
            <a:spAutoFit/>
          </a:bodyPr>
          <a:lstStyle/>
          <a:p>
            <a:pPr marL="38100" algn="just">
              <a:lnSpc>
                <a:spcPct val="100000"/>
              </a:lnSpc>
              <a:spcBef>
                <a:spcPts val="384"/>
              </a:spcBef>
            </a:pPr>
            <a:r>
              <a:rPr lang="en-GB" sz="2400" i="1" spc="30" dirty="0">
                <a:solidFill>
                  <a:srgbClr val="173353"/>
                </a:solidFill>
                <a:latin typeface="Arial" panose="020B0604020202020204" pitchFamily="34" charset="0"/>
                <a:cs typeface="Arial" panose="020B0604020202020204" pitchFamily="34" charset="0"/>
              </a:rPr>
              <a:t>Absolute</a:t>
            </a:r>
            <a:r>
              <a:rPr lang="en-GB" sz="2400" i="1" spc="-125" dirty="0">
                <a:solidFill>
                  <a:srgbClr val="173353"/>
                </a:solidFill>
                <a:latin typeface="Arial" panose="020B0604020202020204" pitchFamily="34" charset="0"/>
                <a:cs typeface="Arial" panose="020B0604020202020204" pitchFamily="34" charset="0"/>
              </a:rPr>
              <a:t> </a:t>
            </a:r>
            <a:r>
              <a:rPr lang="en-GB" sz="2400" i="1" spc="20" dirty="0">
                <a:solidFill>
                  <a:srgbClr val="173353"/>
                </a:solidFill>
                <a:latin typeface="Arial" panose="020B0604020202020204" pitchFamily="34" charset="0"/>
                <a:cs typeface="Arial" panose="020B0604020202020204" pitchFamily="34" charset="0"/>
              </a:rPr>
              <a:t>Bioavailability: </a:t>
            </a:r>
            <a:r>
              <a:rPr lang="en-GB" sz="2400" spc="-20" dirty="0">
                <a:solidFill>
                  <a:srgbClr val="173353"/>
                </a:solidFill>
                <a:latin typeface="Arial" panose="020B0604020202020204" pitchFamily="34" charset="0"/>
                <a:cs typeface="Arial" panose="020B0604020202020204" pitchFamily="34" charset="0"/>
              </a:rPr>
              <a:t>The </a:t>
            </a:r>
            <a:r>
              <a:rPr lang="en-GB" sz="2400" spc="-25" dirty="0">
                <a:solidFill>
                  <a:srgbClr val="173353"/>
                </a:solidFill>
                <a:latin typeface="Arial" panose="020B0604020202020204" pitchFamily="34" charset="0"/>
                <a:cs typeface="Arial" panose="020B0604020202020204" pitchFamily="34" charset="0"/>
              </a:rPr>
              <a:t>absolute </a:t>
            </a:r>
            <a:r>
              <a:rPr lang="en-GB" sz="2400" spc="-20" dirty="0">
                <a:solidFill>
                  <a:srgbClr val="173353"/>
                </a:solidFill>
                <a:latin typeface="Arial" panose="020B0604020202020204" pitchFamily="34" charset="0"/>
                <a:cs typeface="Arial" panose="020B0604020202020204" pitchFamily="34" charset="0"/>
              </a:rPr>
              <a:t>bioavailability </a:t>
            </a:r>
            <a:r>
              <a:rPr lang="en-GB" sz="2400" dirty="0">
                <a:solidFill>
                  <a:srgbClr val="173353"/>
                </a:solidFill>
                <a:latin typeface="Arial" panose="020B0604020202020204" pitchFamily="34" charset="0"/>
                <a:cs typeface="Arial" panose="020B0604020202020204" pitchFamily="34" charset="0"/>
              </a:rPr>
              <a:t>(F) </a:t>
            </a:r>
            <a:r>
              <a:rPr lang="en-GB" sz="2400" spc="-10" dirty="0">
                <a:solidFill>
                  <a:srgbClr val="173353"/>
                </a:solidFill>
                <a:latin typeface="Arial" panose="020B0604020202020204" pitchFamily="34" charset="0"/>
                <a:cs typeface="Arial" panose="020B0604020202020204" pitchFamily="34" charset="0"/>
              </a:rPr>
              <a:t>of </a:t>
            </a:r>
            <a:r>
              <a:rPr lang="en-GB" sz="2400" spc="-20" dirty="0">
                <a:solidFill>
                  <a:srgbClr val="173353"/>
                </a:solidFill>
                <a:latin typeface="Arial" panose="020B0604020202020204" pitchFamily="34" charset="0"/>
                <a:cs typeface="Arial" panose="020B0604020202020204" pitchFamily="34" charset="0"/>
              </a:rPr>
              <a:t>an </a:t>
            </a:r>
            <a:r>
              <a:rPr lang="en-GB" sz="2400" spc="-30" dirty="0">
                <a:solidFill>
                  <a:srgbClr val="173353"/>
                </a:solidFill>
                <a:latin typeface="Arial" panose="020B0604020202020204" pitchFamily="34" charset="0"/>
                <a:cs typeface="Arial" panose="020B0604020202020204" pitchFamily="34" charset="0"/>
              </a:rPr>
              <a:t>oral </a:t>
            </a:r>
            <a:r>
              <a:rPr lang="en-GB" sz="2400" spc="-20" dirty="0">
                <a:solidFill>
                  <a:srgbClr val="173353"/>
                </a:solidFill>
                <a:latin typeface="Arial" panose="020B0604020202020204" pitchFamily="34" charset="0"/>
                <a:cs typeface="Arial" panose="020B0604020202020204" pitchFamily="34" charset="0"/>
              </a:rPr>
              <a:t>formulation </a:t>
            </a:r>
            <a:r>
              <a:rPr lang="en-GB" sz="2400" spc="-30" dirty="0">
                <a:solidFill>
                  <a:srgbClr val="173353"/>
                </a:solidFill>
                <a:latin typeface="Arial" panose="020B0604020202020204" pitchFamily="34" charset="0"/>
                <a:cs typeface="Arial" panose="020B0604020202020204" pitchFamily="34" charset="0"/>
              </a:rPr>
              <a:t>provides </a:t>
            </a:r>
            <a:r>
              <a:rPr lang="en-GB" sz="2400" spc="-20" dirty="0">
                <a:solidFill>
                  <a:srgbClr val="173353"/>
                </a:solidFill>
                <a:latin typeface="Arial" panose="020B0604020202020204" pitchFamily="34" charset="0"/>
                <a:cs typeface="Arial" panose="020B0604020202020204" pitchFamily="34" charset="0"/>
              </a:rPr>
              <a:t>information about </a:t>
            </a:r>
            <a:r>
              <a:rPr lang="en-GB" sz="2400" spc="-25" dirty="0">
                <a:solidFill>
                  <a:srgbClr val="173353"/>
                </a:solidFill>
                <a:latin typeface="Arial" panose="020B0604020202020204" pitchFamily="34" charset="0"/>
                <a:cs typeface="Arial" panose="020B0604020202020204" pitchFamily="34" charset="0"/>
              </a:rPr>
              <a:t>absorption </a:t>
            </a:r>
            <a:r>
              <a:rPr lang="en-GB" sz="2400" spc="-30" dirty="0">
                <a:solidFill>
                  <a:srgbClr val="173353"/>
                </a:solidFill>
                <a:latin typeface="Arial" panose="020B0604020202020204" pitchFamily="34" charset="0"/>
                <a:cs typeface="Arial" panose="020B0604020202020204" pitchFamily="34" charset="0"/>
              </a:rPr>
              <a:t>and  </a:t>
            </a:r>
            <a:r>
              <a:rPr lang="en-GB" sz="2400" spc="-15" dirty="0">
                <a:solidFill>
                  <a:srgbClr val="173353"/>
                </a:solidFill>
                <a:latin typeface="Arial" panose="020B0604020202020204" pitchFamily="34" charset="0"/>
                <a:cs typeface="Arial" panose="020B0604020202020204" pitchFamily="34" charset="0"/>
              </a:rPr>
              <a:t>first-pass metabolism </a:t>
            </a:r>
            <a:r>
              <a:rPr lang="en-GB" sz="2400" spc="-10" dirty="0">
                <a:solidFill>
                  <a:srgbClr val="173353"/>
                </a:solidFill>
                <a:latin typeface="Arial" panose="020B0604020202020204" pitchFamily="34" charset="0"/>
                <a:cs typeface="Arial" panose="020B0604020202020204" pitchFamily="34" charset="0"/>
              </a:rPr>
              <a:t>of </a:t>
            </a:r>
            <a:r>
              <a:rPr lang="en-GB" sz="2400" spc="-20" dirty="0">
                <a:solidFill>
                  <a:srgbClr val="173353"/>
                </a:solidFill>
                <a:latin typeface="Arial" panose="020B0604020202020204" pitchFamily="34" charset="0"/>
                <a:cs typeface="Arial" panose="020B0604020202020204" pitchFamily="34" charset="0"/>
              </a:rPr>
              <a:t>the </a:t>
            </a:r>
            <a:r>
              <a:rPr lang="en-GB" sz="2400" spc="-25" dirty="0">
                <a:solidFill>
                  <a:srgbClr val="173353"/>
                </a:solidFill>
                <a:latin typeface="Arial" panose="020B0604020202020204" pitchFamily="34" charset="0"/>
                <a:cs typeface="Arial" panose="020B0604020202020204" pitchFamily="34" charset="0"/>
              </a:rPr>
              <a:t>drug and </a:t>
            </a:r>
            <a:r>
              <a:rPr lang="en-GB" sz="2400" spc="-15" dirty="0">
                <a:solidFill>
                  <a:srgbClr val="173353"/>
                </a:solidFill>
                <a:latin typeface="Arial" panose="020B0604020202020204" pitchFamily="34" charset="0"/>
                <a:cs typeface="Arial" panose="020B0604020202020204" pitchFamily="34" charset="0"/>
              </a:rPr>
              <a:t>can </a:t>
            </a:r>
            <a:r>
              <a:rPr lang="en-GB" sz="2400" spc="-25" dirty="0">
                <a:solidFill>
                  <a:srgbClr val="173353"/>
                </a:solidFill>
                <a:latin typeface="Arial" panose="020B0604020202020204" pitchFamily="34" charset="0"/>
                <a:cs typeface="Arial" panose="020B0604020202020204" pitchFamily="34" charset="0"/>
              </a:rPr>
              <a:t>help </a:t>
            </a:r>
            <a:r>
              <a:rPr lang="en-GB" sz="2400" spc="-20" dirty="0">
                <a:solidFill>
                  <a:srgbClr val="173353"/>
                </a:solidFill>
                <a:latin typeface="Arial" panose="020B0604020202020204" pitchFamily="34" charset="0"/>
                <a:cs typeface="Arial" panose="020B0604020202020204" pitchFamily="34" charset="0"/>
              </a:rPr>
              <a:t>explain variability </a:t>
            </a:r>
            <a:r>
              <a:rPr lang="en-GB" sz="2400" spc="-30" dirty="0">
                <a:solidFill>
                  <a:srgbClr val="173353"/>
                </a:solidFill>
                <a:latin typeface="Arial" panose="020B0604020202020204" pitchFamily="34" charset="0"/>
                <a:cs typeface="Arial" panose="020B0604020202020204" pitchFamily="34" charset="0"/>
              </a:rPr>
              <a:t>and/or </a:t>
            </a:r>
            <a:r>
              <a:rPr lang="en-GB" sz="2400" spc="-25" dirty="0">
                <a:solidFill>
                  <a:srgbClr val="173353"/>
                </a:solidFill>
                <a:latin typeface="Arial" panose="020B0604020202020204" pitchFamily="34" charset="0"/>
                <a:cs typeface="Arial" panose="020B0604020202020204" pitchFamily="34" charset="0"/>
              </a:rPr>
              <a:t>support development </a:t>
            </a:r>
            <a:r>
              <a:rPr lang="en-GB" sz="2400" spc="-20" dirty="0">
                <a:solidFill>
                  <a:srgbClr val="173353"/>
                </a:solidFill>
                <a:latin typeface="Arial" panose="020B0604020202020204" pitchFamily="34" charset="0"/>
                <a:cs typeface="Arial" panose="020B0604020202020204" pitchFamily="34" charset="0"/>
              </a:rPr>
              <a:t>of  additional </a:t>
            </a:r>
            <a:r>
              <a:rPr lang="en-GB" sz="2400" spc="-25" dirty="0">
                <a:solidFill>
                  <a:srgbClr val="173353"/>
                </a:solidFill>
                <a:latin typeface="Arial" panose="020B0604020202020204" pitchFamily="34" charset="0"/>
                <a:cs typeface="Arial" panose="020B0604020202020204" pitchFamily="34" charset="0"/>
              </a:rPr>
              <a:t>formulations. </a:t>
            </a:r>
            <a:r>
              <a:rPr lang="en-GB" sz="2400" spc="5" dirty="0">
                <a:solidFill>
                  <a:srgbClr val="173353"/>
                </a:solidFill>
                <a:latin typeface="Arial" panose="020B0604020202020204" pitchFamily="34" charset="0"/>
                <a:cs typeface="Arial" panose="020B0604020202020204" pitchFamily="34" charset="0"/>
              </a:rPr>
              <a:t>F </a:t>
            </a:r>
            <a:r>
              <a:rPr lang="en-GB" sz="2400" spc="-10" dirty="0">
                <a:solidFill>
                  <a:srgbClr val="173353"/>
                </a:solidFill>
                <a:latin typeface="Arial" panose="020B0604020202020204" pitchFamily="34" charset="0"/>
                <a:cs typeface="Arial" panose="020B0604020202020204" pitchFamily="34" charset="0"/>
              </a:rPr>
              <a:t>is </a:t>
            </a:r>
            <a:r>
              <a:rPr lang="en-GB" sz="2400" spc="-25" dirty="0">
                <a:solidFill>
                  <a:srgbClr val="173353"/>
                </a:solidFill>
                <a:latin typeface="Arial" panose="020B0604020202020204" pitchFamily="34" charset="0"/>
                <a:cs typeface="Arial" panose="020B0604020202020204" pitchFamily="34" charset="0"/>
              </a:rPr>
              <a:t>determined </a:t>
            </a:r>
            <a:r>
              <a:rPr lang="en-GB" sz="2400" spc="-20" dirty="0">
                <a:solidFill>
                  <a:srgbClr val="173353"/>
                </a:solidFill>
                <a:latin typeface="Arial" panose="020B0604020202020204" pitchFamily="34" charset="0"/>
                <a:cs typeface="Arial" panose="020B0604020202020204" pitchFamily="34" charset="0"/>
              </a:rPr>
              <a:t>as the ratio </a:t>
            </a:r>
            <a:r>
              <a:rPr lang="en-GB" sz="2400" spc="-10" dirty="0">
                <a:solidFill>
                  <a:srgbClr val="173353"/>
                </a:solidFill>
                <a:latin typeface="Arial" panose="020B0604020202020204" pitchFamily="34" charset="0"/>
                <a:cs typeface="Arial" panose="020B0604020202020204" pitchFamily="34" charset="0"/>
              </a:rPr>
              <a:t>of </a:t>
            </a:r>
            <a:r>
              <a:rPr lang="en-GB" sz="2400" spc="-20" dirty="0">
                <a:solidFill>
                  <a:srgbClr val="173353"/>
                </a:solidFill>
                <a:latin typeface="Arial" panose="020B0604020202020204" pitchFamily="34" charset="0"/>
                <a:cs typeface="Arial" panose="020B0604020202020204" pitchFamily="34" charset="0"/>
              </a:rPr>
              <a:t>the </a:t>
            </a:r>
            <a:r>
              <a:rPr lang="en-GB" sz="2400" spc="-30" dirty="0">
                <a:solidFill>
                  <a:srgbClr val="173353"/>
                </a:solidFill>
                <a:latin typeface="Arial" panose="020B0604020202020204" pitchFamily="34" charset="0"/>
                <a:cs typeface="Arial" panose="020B0604020202020204" pitchFamily="34" charset="0"/>
              </a:rPr>
              <a:t>exposure </a:t>
            </a:r>
            <a:r>
              <a:rPr lang="en-GB" sz="2400" spc="10" dirty="0">
                <a:solidFill>
                  <a:srgbClr val="173353"/>
                </a:solidFill>
                <a:latin typeface="Arial" panose="020B0604020202020204" pitchFamily="34" charset="0"/>
                <a:cs typeface="Arial" panose="020B0604020202020204" pitchFamily="34" charset="0"/>
              </a:rPr>
              <a:t>(AUC) </a:t>
            </a:r>
            <a:r>
              <a:rPr lang="en-GB" sz="2400" spc="-20" dirty="0">
                <a:solidFill>
                  <a:srgbClr val="173353"/>
                </a:solidFill>
                <a:latin typeface="Arial" panose="020B0604020202020204" pitchFamily="34" charset="0"/>
                <a:cs typeface="Arial" panose="020B0604020202020204" pitchFamily="34" charset="0"/>
              </a:rPr>
              <a:t>following dosing of  the </a:t>
            </a:r>
            <a:r>
              <a:rPr lang="en-GB" sz="2400" spc="-30" dirty="0">
                <a:solidFill>
                  <a:srgbClr val="173353"/>
                </a:solidFill>
                <a:latin typeface="Arial" panose="020B0604020202020204" pitchFamily="34" charset="0"/>
                <a:cs typeface="Arial" panose="020B0604020202020204" pitchFamily="34" charset="0"/>
              </a:rPr>
              <a:t>oral </a:t>
            </a:r>
            <a:r>
              <a:rPr lang="en-GB" sz="2400" spc="-20" dirty="0">
                <a:solidFill>
                  <a:srgbClr val="173353"/>
                </a:solidFill>
                <a:latin typeface="Arial" panose="020B0604020202020204" pitchFamily="34" charset="0"/>
                <a:cs typeface="Arial" panose="020B0604020202020204" pitchFamily="34" charset="0"/>
              </a:rPr>
              <a:t>formulation </a:t>
            </a:r>
            <a:r>
              <a:rPr lang="en-GB" sz="2400" spc="-5" dirty="0">
                <a:solidFill>
                  <a:srgbClr val="173353"/>
                </a:solidFill>
                <a:latin typeface="Arial" panose="020B0604020202020204" pitchFamily="34" charset="0"/>
                <a:cs typeface="Arial" panose="020B0604020202020204" pitchFamily="34" charset="0"/>
              </a:rPr>
              <a:t>to </a:t>
            </a:r>
            <a:r>
              <a:rPr lang="en-GB" sz="2400" spc="-25" dirty="0">
                <a:solidFill>
                  <a:srgbClr val="173353"/>
                </a:solidFill>
                <a:latin typeface="Arial" panose="020B0604020202020204" pitchFamily="34" charset="0"/>
                <a:cs typeface="Arial" panose="020B0604020202020204" pitchFamily="34" charset="0"/>
              </a:rPr>
              <a:t>direct intravenous</a:t>
            </a:r>
            <a:r>
              <a:rPr lang="en-GB" sz="2400" spc="130" dirty="0">
                <a:solidFill>
                  <a:srgbClr val="173353"/>
                </a:solidFill>
                <a:latin typeface="Arial" panose="020B0604020202020204" pitchFamily="34" charset="0"/>
                <a:cs typeface="Arial" panose="020B0604020202020204" pitchFamily="34" charset="0"/>
              </a:rPr>
              <a:t> </a:t>
            </a:r>
            <a:r>
              <a:rPr lang="en-GB" sz="2400" spc="-20" dirty="0">
                <a:solidFill>
                  <a:srgbClr val="173353"/>
                </a:solidFill>
                <a:latin typeface="Arial" panose="020B0604020202020204" pitchFamily="34" charset="0"/>
                <a:cs typeface="Arial" panose="020B0604020202020204" pitchFamily="34" charset="0"/>
              </a:rPr>
              <a:t>dosing.</a:t>
            </a:r>
          </a:p>
          <a:p>
            <a:pPr marL="38100" algn="just">
              <a:lnSpc>
                <a:spcPct val="100000"/>
              </a:lnSpc>
              <a:spcBef>
                <a:spcPts val="384"/>
              </a:spcBef>
            </a:pPr>
            <a:endParaRPr lang="en-GB" sz="2400" dirty="0">
              <a:solidFill>
                <a:srgbClr val="173353"/>
              </a:solidFill>
              <a:latin typeface="Arial" panose="020B0604020202020204" pitchFamily="34" charset="0"/>
              <a:cs typeface="Arial" panose="020B0604020202020204" pitchFamily="34" charset="0"/>
            </a:endParaRPr>
          </a:p>
          <a:p>
            <a:pPr marL="38100" marR="31750" algn="just">
              <a:lnSpc>
                <a:spcPct val="102400"/>
              </a:lnSpc>
              <a:spcBef>
                <a:spcPts val="440"/>
              </a:spcBef>
            </a:pPr>
            <a:r>
              <a:rPr lang="en-GB" sz="2400" spc="-15" dirty="0">
                <a:solidFill>
                  <a:srgbClr val="173353"/>
                </a:solidFill>
                <a:latin typeface="Arial" panose="020B0604020202020204" pitchFamily="34" charset="0"/>
                <a:cs typeface="Arial" panose="020B0604020202020204" pitchFamily="34" charset="0"/>
              </a:rPr>
              <a:t>In this </a:t>
            </a:r>
            <a:r>
              <a:rPr lang="en-GB" sz="2400" spc="-30" dirty="0">
                <a:solidFill>
                  <a:srgbClr val="173353"/>
                </a:solidFill>
                <a:latin typeface="Arial" panose="020B0604020202020204" pitchFamily="34" charset="0"/>
                <a:cs typeface="Arial" panose="020B0604020202020204" pitchFamily="34" charset="0"/>
              </a:rPr>
              <a:t>study, </a:t>
            </a:r>
            <a:r>
              <a:rPr lang="en-GB" sz="2400" spc="5" dirty="0">
                <a:solidFill>
                  <a:srgbClr val="173353"/>
                </a:solidFill>
                <a:latin typeface="Arial" panose="020B0604020202020204" pitchFamily="34" charset="0"/>
                <a:cs typeface="Arial" panose="020B0604020202020204" pitchFamily="34" charset="0"/>
              </a:rPr>
              <a:t>F </a:t>
            </a:r>
            <a:r>
              <a:rPr lang="en-GB" sz="2400" spc="-25" dirty="0">
                <a:solidFill>
                  <a:srgbClr val="173353"/>
                </a:solidFill>
                <a:latin typeface="Arial" panose="020B0604020202020204" pitchFamily="34" charset="0"/>
                <a:cs typeface="Arial" panose="020B0604020202020204" pitchFamily="34" charset="0"/>
              </a:rPr>
              <a:t>was determined </a:t>
            </a:r>
            <a:r>
              <a:rPr lang="en-GB" sz="2400" spc="-10" dirty="0">
                <a:solidFill>
                  <a:srgbClr val="173353"/>
                </a:solidFill>
                <a:latin typeface="Arial" panose="020B0604020202020204" pitchFamily="34" charset="0"/>
                <a:cs typeface="Arial" panose="020B0604020202020204" pitchFamily="34" charset="0"/>
              </a:rPr>
              <a:t>by </a:t>
            </a:r>
            <a:r>
              <a:rPr lang="en-GB" sz="2400" spc="-15" dirty="0">
                <a:solidFill>
                  <a:srgbClr val="173353"/>
                </a:solidFill>
                <a:latin typeface="Arial" panose="020B0604020202020204" pitchFamily="34" charset="0"/>
                <a:cs typeface="Arial" panose="020B0604020202020204" pitchFamily="34" charset="0"/>
              </a:rPr>
              <a:t>semi-simultaneous </a:t>
            </a:r>
            <a:r>
              <a:rPr lang="en-GB" sz="2400" spc="-20" dirty="0">
                <a:solidFill>
                  <a:srgbClr val="173353"/>
                </a:solidFill>
                <a:latin typeface="Arial" panose="020B0604020202020204" pitchFamily="34" charset="0"/>
                <a:cs typeface="Arial" panose="020B0604020202020204" pitchFamily="34" charset="0"/>
              </a:rPr>
              <a:t>administrations </a:t>
            </a:r>
            <a:r>
              <a:rPr lang="en-GB" sz="2400" spc="-10" dirty="0">
                <a:solidFill>
                  <a:srgbClr val="173353"/>
                </a:solidFill>
                <a:latin typeface="Arial" panose="020B0604020202020204" pitchFamily="34" charset="0"/>
                <a:cs typeface="Arial" panose="020B0604020202020204" pitchFamily="34" charset="0"/>
              </a:rPr>
              <a:t>of </a:t>
            </a:r>
            <a:r>
              <a:rPr lang="en-GB" sz="2400" spc="-20" dirty="0">
                <a:solidFill>
                  <a:srgbClr val="173353"/>
                </a:solidFill>
                <a:latin typeface="Arial" panose="020B0604020202020204" pitchFamily="34" charset="0"/>
                <a:cs typeface="Arial" panose="020B0604020202020204" pitchFamily="34" charset="0"/>
              </a:rPr>
              <a:t>an </a:t>
            </a:r>
            <a:r>
              <a:rPr lang="en-GB" sz="2400" spc="-30" dirty="0">
                <a:solidFill>
                  <a:srgbClr val="173353"/>
                </a:solidFill>
                <a:latin typeface="Arial" panose="020B0604020202020204" pitchFamily="34" charset="0"/>
                <a:cs typeface="Arial" panose="020B0604020202020204" pitchFamily="34" charset="0"/>
              </a:rPr>
              <a:t>oral </a:t>
            </a:r>
            <a:r>
              <a:rPr lang="en-GB" sz="2400" spc="-25" dirty="0">
                <a:solidFill>
                  <a:srgbClr val="173353"/>
                </a:solidFill>
                <a:latin typeface="Arial" panose="020B0604020202020204" pitchFamily="34" charset="0"/>
                <a:cs typeface="Arial" panose="020B0604020202020204" pitchFamily="34" charset="0"/>
              </a:rPr>
              <a:t>therapeutic </a:t>
            </a:r>
            <a:r>
              <a:rPr lang="en-GB" sz="2400" spc="-30" dirty="0">
                <a:solidFill>
                  <a:srgbClr val="173353"/>
                </a:solidFill>
                <a:latin typeface="Arial" panose="020B0604020202020204" pitchFamily="34" charset="0"/>
                <a:cs typeface="Arial" panose="020B0604020202020204" pitchFamily="34" charset="0"/>
              </a:rPr>
              <a:t>dose  </a:t>
            </a:r>
            <a:r>
              <a:rPr lang="en-GB" sz="2400" spc="-10" dirty="0">
                <a:solidFill>
                  <a:srgbClr val="173353"/>
                </a:solidFill>
                <a:latin typeface="Arial" panose="020B0604020202020204" pitchFamily="34" charset="0"/>
                <a:cs typeface="Arial" panose="020B0604020202020204" pitchFamily="34" charset="0"/>
              </a:rPr>
              <a:t>of </a:t>
            </a:r>
            <a:r>
              <a:rPr lang="en-GB" sz="2400" spc="-25" dirty="0" err="1">
                <a:solidFill>
                  <a:srgbClr val="173353"/>
                </a:solidFill>
                <a:latin typeface="Arial" panose="020B0604020202020204" pitchFamily="34" charset="0"/>
                <a:cs typeface="Arial" panose="020B0604020202020204" pitchFamily="34" charset="0"/>
              </a:rPr>
              <a:t>idalopirdine</a:t>
            </a:r>
            <a:r>
              <a:rPr lang="en-GB" sz="2400" spc="-25" dirty="0">
                <a:solidFill>
                  <a:srgbClr val="173353"/>
                </a:solidFill>
                <a:latin typeface="Arial" panose="020B0604020202020204" pitchFamily="34" charset="0"/>
                <a:cs typeface="Arial" panose="020B0604020202020204" pitchFamily="34" charset="0"/>
              </a:rPr>
              <a:t> and </a:t>
            </a:r>
            <a:r>
              <a:rPr lang="en-GB" sz="2400" spc="-10" dirty="0">
                <a:solidFill>
                  <a:srgbClr val="173353"/>
                </a:solidFill>
                <a:latin typeface="Arial" panose="020B0604020202020204" pitchFamily="34" charset="0"/>
                <a:cs typeface="Arial" panose="020B0604020202020204" pitchFamily="34" charset="0"/>
              </a:rPr>
              <a:t>a </a:t>
            </a:r>
            <a:r>
              <a:rPr lang="en-GB" sz="2400" spc="-20" dirty="0">
                <a:solidFill>
                  <a:srgbClr val="173353"/>
                </a:solidFill>
                <a:latin typeface="Arial" panose="020B0604020202020204" pitchFamily="34" charset="0"/>
                <a:cs typeface="Arial" panose="020B0604020202020204" pitchFamily="34" charset="0"/>
              </a:rPr>
              <a:t>single </a:t>
            </a:r>
            <a:r>
              <a:rPr lang="en-GB" sz="2400" spc="-25" dirty="0">
                <a:solidFill>
                  <a:srgbClr val="173353"/>
                </a:solidFill>
                <a:latin typeface="Arial" panose="020B0604020202020204" pitchFamily="34" charset="0"/>
                <a:cs typeface="Arial" panose="020B0604020202020204" pitchFamily="34" charset="0"/>
              </a:rPr>
              <a:t>intravenous </a:t>
            </a:r>
            <a:r>
              <a:rPr lang="en-GB" sz="2400" spc="-15" dirty="0">
                <a:solidFill>
                  <a:srgbClr val="173353"/>
                </a:solidFill>
                <a:latin typeface="Arial" panose="020B0604020202020204" pitchFamily="34" charset="0"/>
                <a:cs typeface="Arial" panose="020B0604020202020204" pitchFamily="34" charset="0"/>
              </a:rPr>
              <a:t>micro-dose </a:t>
            </a:r>
            <a:r>
              <a:rPr lang="en-GB" sz="2400" spc="-10" dirty="0">
                <a:solidFill>
                  <a:srgbClr val="173353"/>
                </a:solidFill>
                <a:latin typeface="Arial" panose="020B0604020202020204" pitchFamily="34" charset="0"/>
                <a:cs typeface="Arial" panose="020B0604020202020204" pitchFamily="34" charset="0"/>
              </a:rPr>
              <a:t>of </a:t>
            </a:r>
            <a:r>
              <a:rPr lang="en-GB" sz="2400" spc="-15" baseline="32407" dirty="0">
                <a:solidFill>
                  <a:srgbClr val="173353"/>
                </a:solidFill>
                <a:latin typeface="Arial" panose="020B0604020202020204" pitchFamily="34" charset="0"/>
                <a:cs typeface="Arial" panose="020B0604020202020204" pitchFamily="34" charset="0"/>
              </a:rPr>
              <a:t>14</a:t>
            </a:r>
            <a:r>
              <a:rPr lang="en-GB" sz="2400" spc="-10" dirty="0">
                <a:solidFill>
                  <a:srgbClr val="173353"/>
                </a:solidFill>
                <a:latin typeface="Arial" panose="020B0604020202020204" pitchFamily="34" charset="0"/>
                <a:cs typeface="Arial" panose="020B0604020202020204" pitchFamily="34" charset="0"/>
              </a:rPr>
              <a:t>C-labelled </a:t>
            </a:r>
            <a:r>
              <a:rPr lang="en-GB" sz="2400" spc="-30" dirty="0" err="1">
                <a:solidFill>
                  <a:srgbClr val="173353"/>
                </a:solidFill>
                <a:latin typeface="Arial" panose="020B0604020202020204" pitchFamily="34" charset="0"/>
                <a:cs typeface="Arial" panose="020B0604020202020204" pitchFamily="34" charset="0"/>
              </a:rPr>
              <a:t>idalopirdine</a:t>
            </a:r>
            <a:r>
              <a:rPr lang="en-GB" sz="2400" spc="-30" dirty="0">
                <a:solidFill>
                  <a:srgbClr val="173353"/>
                </a:solidFill>
                <a:latin typeface="Arial" panose="020B0604020202020204" pitchFamily="34" charset="0"/>
                <a:cs typeface="Arial" panose="020B0604020202020204" pitchFamily="34" charset="0"/>
              </a:rPr>
              <a:t>. </a:t>
            </a:r>
            <a:r>
              <a:rPr lang="en-GB" sz="2400" spc="-10" dirty="0">
                <a:solidFill>
                  <a:srgbClr val="173353"/>
                </a:solidFill>
                <a:latin typeface="Arial" panose="020B0604020202020204" pitchFamily="34" charset="0"/>
                <a:cs typeface="Arial" panose="020B0604020202020204" pitchFamily="34" charset="0"/>
              </a:rPr>
              <a:t>PK </a:t>
            </a:r>
            <a:r>
              <a:rPr lang="en-GB" sz="2400" spc="-25" dirty="0">
                <a:solidFill>
                  <a:srgbClr val="173353"/>
                </a:solidFill>
                <a:latin typeface="Arial" panose="020B0604020202020204" pitchFamily="34" charset="0"/>
                <a:cs typeface="Arial" panose="020B0604020202020204" pitchFamily="34" charset="0"/>
              </a:rPr>
              <a:t>blood samples  </a:t>
            </a:r>
            <a:r>
              <a:rPr lang="en-GB" sz="2400" spc="-40" dirty="0">
                <a:solidFill>
                  <a:srgbClr val="173353"/>
                </a:solidFill>
                <a:latin typeface="Arial" panose="020B0604020202020204" pitchFamily="34" charset="0"/>
                <a:cs typeface="Arial" panose="020B0604020202020204" pitchFamily="34" charset="0"/>
              </a:rPr>
              <a:t>were </a:t>
            </a:r>
            <a:r>
              <a:rPr lang="en-GB" sz="2400" spc="-20" dirty="0" err="1">
                <a:solidFill>
                  <a:srgbClr val="173353"/>
                </a:solidFill>
                <a:latin typeface="Arial" panose="020B0604020202020204" pitchFamily="34" charset="0"/>
                <a:cs typeface="Arial" panose="020B0604020202020204" pitchFamily="34" charset="0"/>
              </a:rPr>
              <a:t>analyzed</a:t>
            </a:r>
            <a:r>
              <a:rPr lang="en-GB" sz="2400" spc="-20" dirty="0">
                <a:solidFill>
                  <a:srgbClr val="173353"/>
                </a:solidFill>
                <a:latin typeface="Arial" panose="020B0604020202020204" pitchFamily="34" charset="0"/>
                <a:cs typeface="Arial" panose="020B0604020202020204" pitchFamily="34" charset="0"/>
              </a:rPr>
              <a:t> </a:t>
            </a:r>
            <a:r>
              <a:rPr lang="en-GB" sz="2400" spc="-10" dirty="0">
                <a:solidFill>
                  <a:srgbClr val="173353"/>
                </a:solidFill>
                <a:latin typeface="Arial" panose="020B0604020202020204" pitchFamily="34" charset="0"/>
                <a:cs typeface="Arial" panose="020B0604020202020204" pitchFamily="34" charset="0"/>
              </a:rPr>
              <a:t>by </a:t>
            </a:r>
            <a:r>
              <a:rPr lang="en-GB" sz="2400" spc="-20" dirty="0">
                <a:solidFill>
                  <a:srgbClr val="173353"/>
                </a:solidFill>
                <a:latin typeface="Arial" panose="020B0604020202020204" pitchFamily="34" charset="0"/>
                <a:cs typeface="Arial" panose="020B0604020202020204" pitchFamily="34" charset="0"/>
              </a:rPr>
              <a:t>traditional </a:t>
            </a:r>
            <a:r>
              <a:rPr lang="en-GB" sz="2400" spc="-5" dirty="0">
                <a:solidFill>
                  <a:srgbClr val="173353"/>
                </a:solidFill>
                <a:latin typeface="Arial" panose="020B0604020202020204" pitchFamily="34" charset="0"/>
                <a:cs typeface="Arial" panose="020B0604020202020204" pitchFamily="34" charset="0"/>
              </a:rPr>
              <a:t>LC-MS/MS </a:t>
            </a:r>
            <a:r>
              <a:rPr lang="en-GB" sz="2400" spc="-25" dirty="0">
                <a:solidFill>
                  <a:srgbClr val="173353"/>
                </a:solidFill>
                <a:latin typeface="Arial" panose="020B0604020202020204" pitchFamily="34" charset="0"/>
                <a:cs typeface="Arial" panose="020B0604020202020204" pitchFamily="34" charset="0"/>
              </a:rPr>
              <a:t>(oral dose) and accelerated </a:t>
            </a:r>
            <a:r>
              <a:rPr lang="en-GB" sz="2400" spc="-15" dirty="0">
                <a:solidFill>
                  <a:srgbClr val="173353"/>
                </a:solidFill>
                <a:latin typeface="Arial" panose="020B0604020202020204" pitchFamily="34" charset="0"/>
                <a:cs typeface="Arial" panose="020B0604020202020204" pitchFamily="34" charset="0"/>
              </a:rPr>
              <a:t>mass </a:t>
            </a:r>
            <a:r>
              <a:rPr lang="en-GB" sz="2400" spc="-20" dirty="0">
                <a:solidFill>
                  <a:srgbClr val="173353"/>
                </a:solidFill>
                <a:latin typeface="Arial" panose="020B0604020202020204" pitchFamily="34" charset="0"/>
                <a:cs typeface="Arial" panose="020B0604020202020204" pitchFamily="34" charset="0"/>
              </a:rPr>
              <a:t>spectrometry </a:t>
            </a:r>
            <a:r>
              <a:rPr lang="en-GB" sz="2400" spc="-10" dirty="0">
                <a:solidFill>
                  <a:srgbClr val="173353"/>
                </a:solidFill>
                <a:latin typeface="Arial" panose="020B0604020202020204" pitchFamily="34" charset="0"/>
                <a:cs typeface="Arial" panose="020B0604020202020204" pitchFamily="34" charset="0"/>
              </a:rPr>
              <a:t>(AMS)  </a:t>
            </a:r>
            <a:r>
              <a:rPr lang="en-GB" sz="2400" spc="-25" dirty="0">
                <a:solidFill>
                  <a:srgbClr val="173353"/>
                </a:solidFill>
                <a:latin typeface="Arial" panose="020B0604020202020204" pitchFamily="34" charset="0"/>
                <a:cs typeface="Arial" panose="020B0604020202020204" pitchFamily="34" charset="0"/>
              </a:rPr>
              <a:t>(intravenous </a:t>
            </a:r>
            <a:r>
              <a:rPr lang="en-GB" sz="2400" spc="-30" dirty="0">
                <a:solidFill>
                  <a:srgbClr val="173353"/>
                </a:solidFill>
                <a:latin typeface="Arial" panose="020B0604020202020204" pitchFamily="34" charset="0"/>
                <a:cs typeface="Arial" panose="020B0604020202020204" pitchFamily="34" charset="0"/>
              </a:rPr>
              <a:t>dose), respectively. </a:t>
            </a:r>
            <a:r>
              <a:rPr lang="en-GB" sz="2400" spc="-25" dirty="0">
                <a:solidFill>
                  <a:srgbClr val="173353"/>
                </a:solidFill>
                <a:latin typeface="Arial" panose="020B0604020202020204" pitchFamily="34" charset="0"/>
                <a:cs typeface="Arial" panose="020B0604020202020204" pitchFamily="34" charset="0"/>
              </a:rPr>
              <a:t>Compared </a:t>
            </a:r>
            <a:r>
              <a:rPr lang="en-GB" sz="2400" spc="-5" dirty="0">
                <a:solidFill>
                  <a:srgbClr val="173353"/>
                </a:solidFill>
                <a:latin typeface="Arial" panose="020B0604020202020204" pitchFamily="34" charset="0"/>
                <a:cs typeface="Arial" panose="020B0604020202020204" pitchFamily="34" charset="0"/>
              </a:rPr>
              <a:t>to </a:t>
            </a:r>
            <a:r>
              <a:rPr lang="en-GB" sz="2400" spc="-20" dirty="0">
                <a:solidFill>
                  <a:srgbClr val="173353"/>
                </a:solidFill>
                <a:latin typeface="Arial" panose="020B0604020202020204" pitchFamily="34" charset="0"/>
                <a:cs typeface="Arial" panose="020B0604020202020204" pitchFamily="34" charset="0"/>
              </a:rPr>
              <a:t>the traditional </a:t>
            </a:r>
            <a:r>
              <a:rPr lang="en-GB" sz="2400" spc="-30" dirty="0">
                <a:solidFill>
                  <a:srgbClr val="173353"/>
                </a:solidFill>
                <a:latin typeface="Arial" panose="020B0604020202020204" pitchFamily="34" charset="0"/>
                <a:cs typeface="Arial" panose="020B0604020202020204" pitchFamily="34" charset="0"/>
              </a:rPr>
              <a:t>crossover </a:t>
            </a:r>
            <a:r>
              <a:rPr lang="en-GB" sz="2400" spc="-25" dirty="0">
                <a:solidFill>
                  <a:srgbClr val="173353"/>
                </a:solidFill>
                <a:latin typeface="Arial" panose="020B0604020202020204" pitchFamily="34" charset="0"/>
                <a:cs typeface="Arial" panose="020B0604020202020204" pitchFamily="34" charset="0"/>
              </a:rPr>
              <a:t>design, </a:t>
            </a:r>
            <a:r>
              <a:rPr lang="en-GB" sz="2400" spc="-15" dirty="0">
                <a:solidFill>
                  <a:srgbClr val="173353"/>
                </a:solidFill>
                <a:latin typeface="Arial" panose="020B0604020202020204" pitchFamily="34" charset="0"/>
                <a:cs typeface="Arial" panose="020B0604020202020204" pitchFamily="34" charset="0"/>
              </a:rPr>
              <a:t>this </a:t>
            </a:r>
            <a:r>
              <a:rPr lang="en-GB" sz="2400" spc="-25" dirty="0">
                <a:solidFill>
                  <a:srgbClr val="173353"/>
                </a:solidFill>
                <a:latin typeface="Arial" panose="020B0604020202020204" pitchFamily="34" charset="0"/>
                <a:cs typeface="Arial" panose="020B0604020202020204" pitchFamily="34" charset="0"/>
              </a:rPr>
              <a:t>approach has  </a:t>
            </a:r>
            <a:r>
              <a:rPr lang="en-GB" sz="2400" spc="-20" dirty="0">
                <a:solidFill>
                  <a:srgbClr val="173353"/>
                </a:solidFill>
                <a:latin typeface="Arial" panose="020B0604020202020204" pitchFamily="34" charset="0"/>
                <a:cs typeface="Arial" panose="020B0604020202020204" pitchFamily="34" charset="0"/>
              </a:rPr>
              <a:t>the</a:t>
            </a:r>
            <a:r>
              <a:rPr lang="en-GB" sz="2400" spc="-50" dirty="0">
                <a:solidFill>
                  <a:srgbClr val="173353"/>
                </a:solidFill>
                <a:latin typeface="Arial" panose="020B0604020202020204" pitchFamily="34" charset="0"/>
                <a:cs typeface="Arial" panose="020B0604020202020204" pitchFamily="34" charset="0"/>
              </a:rPr>
              <a:t> </a:t>
            </a:r>
            <a:r>
              <a:rPr lang="en-GB" sz="2400" spc="-25" dirty="0">
                <a:solidFill>
                  <a:srgbClr val="173353"/>
                </a:solidFill>
                <a:latin typeface="Arial" panose="020B0604020202020204" pitchFamily="34" charset="0"/>
                <a:cs typeface="Arial" panose="020B0604020202020204" pitchFamily="34" charset="0"/>
              </a:rPr>
              <a:t>advantages</a:t>
            </a:r>
            <a:r>
              <a:rPr lang="en-GB" sz="2400" spc="-50" dirty="0">
                <a:solidFill>
                  <a:srgbClr val="173353"/>
                </a:solidFill>
                <a:latin typeface="Arial" panose="020B0604020202020204" pitchFamily="34" charset="0"/>
                <a:cs typeface="Arial" panose="020B0604020202020204" pitchFamily="34" charset="0"/>
              </a:rPr>
              <a:t> </a:t>
            </a:r>
            <a:r>
              <a:rPr lang="en-GB" sz="2400" spc="-10" dirty="0">
                <a:solidFill>
                  <a:srgbClr val="173353"/>
                </a:solidFill>
                <a:latin typeface="Arial" panose="020B0604020202020204" pitchFamily="34" charset="0"/>
                <a:cs typeface="Arial" panose="020B0604020202020204" pitchFamily="34" charset="0"/>
              </a:rPr>
              <a:t>of</a:t>
            </a:r>
            <a:r>
              <a:rPr lang="en-GB" sz="2400" spc="-50" dirty="0">
                <a:solidFill>
                  <a:srgbClr val="173353"/>
                </a:solidFill>
                <a:latin typeface="Arial" panose="020B0604020202020204" pitchFamily="34" charset="0"/>
                <a:cs typeface="Arial" panose="020B0604020202020204" pitchFamily="34" charset="0"/>
              </a:rPr>
              <a:t> </a:t>
            </a:r>
            <a:r>
              <a:rPr lang="en-GB" sz="2400" spc="-15" dirty="0">
                <a:solidFill>
                  <a:srgbClr val="173353"/>
                </a:solidFill>
                <a:latin typeface="Arial" panose="020B0604020202020204" pitchFamily="34" charset="0"/>
                <a:cs typeface="Arial" panose="020B0604020202020204" pitchFamily="34" charset="0"/>
              </a:rPr>
              <a:t>no</a:t>
            </a:r>
            <a:r>
              <a:rPr lang="en-GB" sz="2400" spc="-50" dirty="0">
                <a:solidFill>
                  <a:srgbClr val="173353"/>
                </a:solidFill>
                <a:latin typeface="Arial" panose="020B0604020202020204" pitchFamily="34" charset="0"/>
                <a:cs typeface="Arial" panose="020B0604020202020204" pitchFamily="34" charset="0"/>
              </a:rPr>
              <a:t> </a:t>
            </a:r>
            <a:r>
              <a:rPr lang="en-GB" sz="2400" spc="-30" dirty="0">
                <a:solidFill>
                  <a:srgbClr val="173353"/>
                </a:solidFill>
                <a:latin typeface="Arial" panose="020B0604020202020204" pitchFamily="34" charset="0"/>
                <a:cs typeface="Arial" panose="020B0604020202020204" pitchFamily="34" charset="0"/>
              </a:rPr>
              <a:t>requirement</a:t>
            </a:r>
            <a:r>
              <a:rPr lang="en-GB" sz="2400" spc="-50" dirty="0">
                <a:solidFill>
                  <a:srgbClr val="173353"/>
                </a:solidFill>
                <a:latin typeface="Arial" panose="020B0604020202020204" pitchFamily="34" charset="0"/>
                <a:cs typeface="Arial" panose="020B0604020202020204" pitchFamily="34" charset="0"/>
              </a:rPr>
              <a:t> </a:t>
            </a:r>
            <a:r>
              <a:rPr lang="en-GB" sz="2400" spc="-30" dirty="0">
                <a:solidFill>
                  <a:srgbClr val="173353"/>
                </a:solidFill>
                <a:latin typeface="Arial" panose="020B0604020202020204" pitchFamily="34" charset="0"/>
                <a:cs typeface="Arial" panose="020B0604020202020204" pitchFamily="34" charset="0"/>
              </a:rPr>
              <a:t>for</a:t>
            </a:r>
            <a:r>
              <a:rPr lang="en-GB" sz="2400" spc="-50" dirty="0">
                <a:solidFill>
                  <a:srgbClr val="173353"/>
                </a:solidFill>
                <a:latin typeface="Arial" panose="020B0604020202020204" pitchFamily="34" charset="0"/>
                <a:cs typeface="Arial" panose="020B0604020202020204" pitchFamily="34" charset="0"/>
              </a:rPr>
              <a:t> </a:t>
            </a:r>
            <a:r>
              <a:rPr lang="en-GB" sz="2400" spc="-10" dirty="0">
                <a:solidFill>
                  <a:srgbClr val="173353"/>
                </a:solidFill>
                <a:latin typeface="Arial" panose="020B0604020202020204" pitchFamily="34" charset="0"/>
                <a:cs typeface="Arial" panose="020B0604020202020204" pitchFamily="34" charset="0"/>
              </a:rPr>
              <a:t>systemic</a:t>
            </a:r>
            <a:r>
              <a:rPr lang="en-GB" sz="2400" spc="-50" dirty="0">
                <a:solidFill>
                  <a:srgbClr val="173353"/>
                </a:solidFill>
                <a:latin typeface="Arial" panose="020B0604020202020204" pitchFamily="34" charset="0"/>
                <a:cs typeface="Arial" panose="020B0604020202020204" pitchFamily="34" charset="0"/>
              </a:rPr>
              <a:t> </a:t>
            </a:r>
            <a:r>
              <a:rPr lang="en-GB" sz="2400" spc="20" dirty="0">
                <a:solidFill>
                  <a:srgbClr val="173353"/>
                </a:solidFill>
                <a:latin typeface="Arial" panose="020B0604020202020204" pitchFamily="34" charset="0"/>
                <a:cs typeface="Arial" panose="020B0604020202020204" pitchFamily="34" charset="0"/>
              </a:rPr>
              <a:t>IV</a:t>
            </a:r>
            <a:r>
              <a:rPr lang="en-GB" sz="2400" spc="-50" dirty="0">
                <a:solidFill>
                  <a:srgbClr val="173353"/>
                </a:solidFill>
                <a:latin typeface="Arial" panose="020B0604020202020204" pitchFamily="34" charset="0"/>
                <a:cs typeface="Arial" panose="020B0604020202020204" pitchFamily="34" charset="0"/>
              </a:rPr>
              <a:t> </a:t>
            </a:r>
            <a:r>
              <a:rPr lang="en-GB" sz="2400" spc="-5" dirty="0">
                <a:solidFill>
                  <a:srgbClr val="173353"/>
                </a:solidFill>
                <a:latin typeface="Arial" panose="020B0604020202020204" pitchFamily="34" charset="0"/>
                <a:cs typeface="Arial" panose="020B0604020202020204" pitchFamily="34" charset="0"/>
              </a:rPr>
              <a:t>toxicity</a:t>
            </a:r>
            <a:r>
              <a:rPr lang="en-GB" sz="2400" spc="-50" dirty="0">
                <a:solidFill>
                  <a:srgbClr val="173353"/>
                </a:solidFill>
                <a:latin typeface="Arial" panose="020B0604020202020204" pitchFamily="34" charset="0"/>
                <a:cs typeface="Arial" panose="020B0604020202020204" pitchFamily="34" charset="0"/>
              </a:rPr>
              <a:t> </a:t>
            </a:r>
            <a:r>
              <a:rPr lang="en-GB" sz="2400" spc="-15" dirty="0">
                <a:solidFill>
                  <a:srgbClr val="173353"/>
                </a:solidFill>
                <a:latin typeface="Arial" panose="020B0604020202020204" pitchFamily="34" charset="0"/>
                <a:cs typeface="Arial" panose="020B0604020202020204" pitchFamily="34" charset="0"/>
              </a:rPr>
              <a:t>testing</a:t>
            </a:r>
            <a:r>
              <a:rPr lang="en-GB" sz="2400" spc="-50" dirty="0">
                <a:solidFill>
                  <a:srgbClr val="173353"/>
                </a:solidFill>
                <a:latin typeface="Arial" panose="020B0604020202020204" pitchFamily="34" charset="0"/>
                <a:cs typeface="Arial" panose="020B0604020202020204" pitchFamily="34" charset="0"/>
              </a:rPr>
              <a:t> </a:t>
            </a:r>
            <a:r>
              <a:rPr lang="en-GB" sz="2400" spc="-5" dirty="0">
                <a:solidFill>
                  <a:srgbClr val="173353"/>
                </a:solidFill>
                <a:latin typeface="Arial" panose="020B0604020202020204" pitchFamily="34" charset="0"/>
                <a:cs typeface="Arial" panose="020B0604020202020204" pitchFamily="34" charset="0"/>
              </a:rPr>
              <a:t>to</a:t>
            </a:r>
            <a:r>
              <a:rPr lang="en-GB" sz="2400" spc="-50" dirty="0">
                <a:solidFill>
                  <a:srgbClr val="173353"/>
                </a:solidFill>
                <a:latin typeface="Arial" panose="020B0604020202020204" pitchFamily="34" charset="0"/>
                <a:cs typeface="Arial" panose="020B0604020202020204" pitchFamily="34" charset="0"/>
              </a:rPr>
              <a:t> </a:t>
            </a:r>
            <a:r>
              <a:rPr lang="en-GB" sz="2400" spc="-30" dirty="0">
                <a:solidFill>
                  <a:srgbClr val="173353"/>
                </a:solidFill>
                <a:latin typeface="Arial" panose="020B0604020202020204" pitchFamily="34" charset="0"/>
                <a:cs typeface="Arial" panose="020B0604020202020204" pitchFamily="34" charset="0"/>
              </a:rPr>
              <a:t>cover</a:t>
            </a:r>
            <a:r>
              <a:rPr lang="en-GB" sz="2400" spc="-50" dirty="0">
                <a:solidFill>
                  <a:srgbClr val="173353"/>
                </a:solidFill>
                <a:latin typeface="Arial" panose="020B0604020202020204" pitchFamily="34" charset="0"/>
                <a:cs typeface="Arial" panose="020B0604020202020204" pitchFamily="34" charset="0"/>
              </a:rPr>
              <a:t> </a:t>
            </a:r>
            <a:r>
              <a:rPr lang="en-GB" sz="2400" spc="-20" dirty="0">
                <a:solidFill>
                  <a:srgbClr val="173353"/>
                </a:solidFill>
                <a:latin typeface="Arial" panose="020B0604020202020204" pitchFamily="34" charset="0"/>
                <a:cs typeface="Arial" panose="020B0604020202020204" pitchFamily="34" charset="0"/>
              </a:rPr>
              <a:t>the</a:t>
            </a:r>
            <a:r>
              <a:rPr lang="en-GB" sz="2400" spc="-50" dirty="0">
                <a:solidFill>
                  <a:srgbClr val="173353"/>
                </a:solidFill>
                <a:latin typeface="Arial" panose="020B0604020202020204" pitchFamily="34" charset="0"/>
                <a:cs typeface="Arial" panose="020B0604020202020204" pitchFamily="34" charset="0"/>
              </a:rPr>
              <a:t> </a:t>
            </a:r>
            <a:r>
              <a:rPr lang="en-GB" sz="2400" spc="-20" dirty="0">
                <a:solidFill>
                  <a:srgbClr val="173353"/>
                </a:solidFill>
                <a:latin typeface="Arial" panose="020B0604020202020204" pitchFamily="34" charset="0"/>
                <a:cs typeface="Arial" panose="020B0604020202020204" pitchFamily="34" charset="0"/>
              </a:rPr>
              <a:t>human</a:t>
            </a:r>
            <a:r>
              <a:rPr lang="en-GB" sz="2400" spc="-50" dirty="0">
                <a:solidFill>
                  <a:srgbClr val="173353"/>
                </a:solidFill>
                <a:latin typeface="Arial" panose="020B0604020202020204" pitchFamily="34" charset="0"/>
                <a:cs typeface="Arial" panose="020B0604020202020204" pitchFamily="34" charset="0"/>
              </a:rPr>
              <a:t> </a:t>
            </a:r>
            <a:r>
              <a:rPr lang="en-GB" sz="2400" spc="-30" dirty="0">
                <a:solidFill>
                  <a:srgbClr val="173353"/>
                </a:solidFill>
                <a:latin typeface="Arial" panose="020B0604020202020204" pitchFamily="34" charset="0"/>
                <a:cs typeface="Arial" panose="020B0604020202020204" pitchFamily="34" charset="0"/>
              </a:rPr>
              <a:t>intravenous</a:t>
            </a:r>
            <a:endParaRPr lang="en-GB" sz="2400" dirty="0">
              <a:solidFill>
                <a:srgbClr val="173353"/>
              </a:solidFill>
              <a:latin typeface="Arial" panose="020B0604020202020204" pitchFamily="34" charset="0"/>
              <a:cs typeface="Arial" panose="020B0604020202020204" pitchFamily="34" charset="0"/>
            </a:endParaRPr>
          </a:p>
          <a:p>
            <a:pPr marL="38100" marR="30480" algn="just">
              <a:lnSpc>
                <a:spcPct val="102400"/>
              </a:lnSpc>
            </a:pPr>
            <a:r>
              <a:rPr lang="en-GB" sz="2400" spc="10" dirty="0">
                <a:solidFill>
                  <a:srgbClr val="173353"/>
                </a:solidFill>
                <a:latin typeface="Arial" panose="020B0604020202020204" pitchFamily="34" charset="0"/>
                <a:cs typeface="Arial" panose="020B0604020202020204" pitchFamily="34" charset="0"/>
              </a:rPr>
              <a:t>(IV) </a:t>
            </a:r>
            <a:r>
              <a:rPr lang="en-GB" sz="2400" spc="-20" dirty="0">
                <a:solidFill>
                  <a:srgbClr val="173353"/>
                </a:solidFill>
                <a:latin typeface="Arial" panose="020B0604020202020204" pitchFamily="34" charset="0"/>
                <a:cs typeface="Arial" panose="020B0604020202020204" pitchFamily="34" charset="0"/>
              </a:rPr>
              <a:t>dosing as the </a:t>
            </a:r>
            <a:r>
              <a:rPr lang="en-GB" sz="2400" spc="20" dirty="0">
                <a:solidFill>
                  <a:srgbClr val="173353"/>
                </a:solidFill>
                <a:latin typeface="Arial" panose="020B0604020202020204" pitchFamily="34" charset="0"/>
                <a:cs typeface="Arial" panose="020B0604020202020204" pitchFamily="34" charset="0"/>
              </a:rPr>
              <a:t>IV </a:t>
            </a:r>
            <a:r>
              <a:rPr lang="en-GB" sz="2400" spc="-25" dirty="0">
                <a:solidFill>
                  <a:srgbClr val="173353"/>
                </a:solidFill>
                <a:latin typeface="Arial" panose="020B0604020202020204" pitchFamily="34" charset="0"/>
                <a:cs typeface="Arial" panose="020B0604020202020204" pitchFamily="34" charset="0"/>
              </a:rPr>
              <a:t>dose </a:t>
            </a:r>
            <a:r>
              <a:rPr lang="en-GB" sz="2400" spc="-10" dirty="0">
                <a:solidFill>
                  <a:srgbClr val="173353"/>
                </a:solidFill>
                <a:latin typeface="Arial" panose="020B0604020202020204" pitchFamily="34" charset="0"/>
                <a:cs typeface="Arial" panose="020B0604020202020204" pitchFamily="34" charset="0"/>
              </a:rPr>
              <a:t>is a </a:t>
            </a:r>
            <a:r>
              <a:rPr lang="en-GB" sz="2400" spc="-20" dirty="0">
                <a:solidFill>
                  <a:srgbClr val="173353"/>
                </a:solidFill>
                <a:latin typeface="Arial" panose="020B0604020202020204" pitchFamily="34" charset="0"/>
                <a:cs typeface="Arial" panose="020B0604020202020204" pitchFamily="34" charset="0"/>
              </a:rPr>
              <a:t>micro-dose, [2] </a:t>
            </a:r>
            <a:r>
              <a:rPr lang="en-GB" sz="2400" spc="-25" dirty="0">
                <a:solidFill>
                  <a:srgbClr val="173353"/>
                </a:solidFill>
                <a:latin typeface="Arial" panose="020B0604020202020204" pitchFamily="34" charset="0"/>
                <a:cs typeface="Arial" panose="020B0604020202020204" pitchFamily="34" charset="0"/>
              </a:rPr>
              <a:t>and </a:t>
            </a:r>
            <a:r>
              <a:rPr lang="en-GB" sz="2400" spc="-30" dirty="0">
                <a:solidFill>
                  <a:srgbClr val="173353"/>
                </a:solidFill>
                <a:latin typeface="Arial" panose="020B0604020202020204" pitchFamily="34" charset="0"/>
                <a:cs typeface="Arial" panose="020B0604020202020204" pitchFamily="34" charset="0"/>
              </a:rPr>
              <a:t>due </a:t>
            </a:r>
            <a:r>
              <a:rPr lang="en-GB" sz="2400" spc="-5" dirty="0">
                <a:solidFill>
                  <a:srgbClr val="173353"/>
                </a:solidFill>
                <a:latin typeface="Arial" panose="020B0604020202020204" pitchFamily="34" charset="0"/>
                <a:cs typeface="Arial" panose="020B0604020202020204" pitchFamily="34" charset="0"/>
              </a:rPr>
              <a:t>to </a:t>
            </a:r>
            <a:r>
              <a:rPr lang="en-GB" sz="2400" spc="-20" dirty="0">
                <a:solidFill>
                  <a:srgbClr val="173353"/>
                </a:solidFill>
                <a:latin typeface="Arial" panose="020B0604020202020204" pitchFamily="34" charset="0"/>
                <a:cs typeface="Arial" panose="020B0604020202020204" pitchFamily="34" charset="0"/>
              </a:rPr>
              <a:t>the low </a:t>
            </a:r>
            <a:r>
              <a:rPr lang="en-GB" sz="2400" spc="-25" dirty="0">
                <a:solidFill>
                  <a:srgbClr val="173353"/>
                </a:solidFill>
                <a:latin typeface="Arial" panose="020B0604020202020204" pitchFamily="34" charset="0"/>
                <a:cs typeface="Arial" panose="020B0604020202020204" pitchFamily="34" charset="0"/>
              </a:rPr>
              <a:t>dose </a:t>
            </a:r>
            <a:r>
              <a:rPr lang="en-GB" sz="2400" spc="-20" dirty="0">
                <a:solidFill>
                  <a:srgbClr val="173353"/>
                </a:solidFill>
                <a:latin typeface="Arial" panose="020B0604020202020204" pitchFamily="34" charset="0"/>
                <a:cs typeface="Arial" panose="020B0604020202020204" pitchFamily="34" charset="0"/>
              </a:rPr>
              <a:t>given </a:t>
            </a:r>
            <a:r>
              <a:rPr lang="en-GB" sz="2400" spc="-10" dirty="0">
                <a:solidFill>
                  <a:srgbClr val="173353"/>
                </a:solidFill>
                <a:latin typeface="Arial" panose="020B0604020202020204" pitchFamily="34" charset="0"/>
                <a:cs typeface="Arial" panose="020B0604020202020204" pitchFamily="34" charset="0"/>
              </a:rPr>
              <a:t>by </a:t>
            </a:r>
            <a:r>
              <a:rPr lang="en-GB" sz="2400" spc="-20" dirty="0">
                <a:solidFill>
                  <a:srgbClr val="173353"/>
                </a:solidFill>
                <a:latin typeface="Arial" panose="020B0604020202020204" pitchFamily="34" charset="0"/>
                <a:cs typeface="Arial" panose="020B0604020202020204" pitchFamily="34" charset="0"/>
              </a:rPr>
              <a:t>the </a:t>
            </a:r>
            <a:r>
              <a:rPr lang="en-GB" sz="2400" spc="20" dirty="0">
                <a:solidFill>
                  <a:srgbClr val="173353"/>
                </a:solidFill>
                <a:latin typeface="Arial" panose="020B0604020202020204" pitchFamily="34" charset="0"/>
                <a:cs typeface="Arial" panose="020B0604020202020204" pitchFamily="34" charset="0"/>
              </a:rPr>
              <a:t>IV </a:t>
            </a:r>
            <a:r>
              <a:rPr lang="en-GB" sz="2400" spc="-25" dirty="0">
                <a:solidFill>
                  <a:srgbClr val="173353"/>
                </a:solidFill>
                <a:latin typeface="Arial" panose="020B0604020202020204" pitchFamily="34" charset="0"/>
                <a:cs typeface="Arial" panose="020B0604020202020204" pitchFamily="34" charset="0"/>
              </a:rPr>
              <a:t>route the  </a:t>
            </a:r>
            <a:r>
              <a:rPr lang="en-GB" sz="2400" spc="-20" dirty="0">
                <a:solidFill>
                  <a:srgbClr val="173353"/>
                </a:solidFill>
                <a:latin typeface="Arial" panose="020B0604020202020204" pitchFamily="34" charset="0"/>
                <a:cs typeface="Arial" panose="020B0604020202020204" pitchFamily="34" charset="0"/>
              </a:rPr>
              <a:t>formulation</a:t>
            </a:r>
            <a:r>
              <a:rPr lang="en-GB" sz="2400" spc="-90" dirty="0">
                <a:solidFill>
                  <a:srgbClr val="173353"/>
                </a:solidFill>
                <a:latin typeface="Arial" panose="020B0604020202020204" pitchFamily="34" charset="0"/>
                <a:cs typeface="Arial" panose="020B0604020202020204" pitchFamily="34" charset="0"/>
              </a:rPr>
              <a:t> </a:t>
            </a:r>
            <a:r>
              <a:rPr lang="en-GB" sz="2400" spc="-25" dirty="0">
                <a:solidFill>
                  <a:srgbClr val="173353"/>
                </a:solidFill>
                <a:latin typeface="Arial" panose="020B0604020202020204" pitchFamily="34" charset="0"/>
                <a:cs typeface="Arial" panose="020B0604020202020204" pitchFamily="34" charset="0"/>
              </a:rPr>
              <a:t>development</a:t>
            </a:r>
            <a:r>
              <a:rPr lang="en-GB" sz="2400" spc="-85" dirty="0">
                <a:solidFill>
                  <a:srgbClr val="173353"/>
                </a:solidFill>
                <a:latin typeface="Arial" panose="020B0604020202020204" pitchFamily="34" charset="0"/>
                <a:cs typeface="Arial" panose="020B0604020202020204" pitchFamily="34" charset="0"/>
              </a:rPr>
              <a:t> </a:t>
            </a:r>
            <a:r>
              <a:rPr lang="en-GB" sz="2400" spc="-10" dirty="0">
                <a:solidFill>
                  <a:srgbClr val="173353"/>
                </a:solidFill>
                <a:latin typeface="Arial" panose="020B0604020202020204" pitchFamily="34" charset="0"/>
                <a:cs typeface="Arial" panose="020B0604020202020204" pitchFamily="34" charset="0"/>
              </a:rPr>
              <a:t>of</a:t>
            </a:r>
            <a:r>
              <a:rPr lang="en-GB" sz="2400" spc="-85" dirty="0">
                <a:solidFill>
                  <a:srgbClr val="173353"/>
                </a:solidFill>
                <a:latin typeface="Arial" panose="020B0604020202020204" pitchFamily="34" charset="0"/>
                <a:cs typeface="Arial" panose="020B0604020202020204" pitchFamily="34" charset="0"/>
              </a:rPr>
              <a:t> </a:t>
            </a:r>
            <a:r>
              <a:rPr lang="en-GB" sz="2400" spc="-20" dirty="0">
                <a:solidFill>
                  <a:srgbClr val="173353"/>
                </a:solidFill>
                <a:latin typeface="Arial" panose="020B0604020202020204" pitchFamily="34" charset="0"/>
                <a:cs typeface="Arial" panose="020B0604020202020204" pitchFamily="34" charset="0"/>
              </a:rPr>
              <a:t>the</a:t>
            </a:r>
            <a:r>
              <a:rPr lang="en-GB" sz="2400" spc="-90" dirty="0">
                <a:solidFill>
                  <a:srgbClr val="173353"/>
                </a:solidFill>
                <a:latin typeface="Arial" panose="020B0604020202020204" pitchFamily="34" charset="0"/>
                <a:cs typeface="Arial" panose="020B0604020202020204" pitchFamily="34" charset="0"/>
              </a:rPr>
              <a:t> </a:t>
            </a:r>
            <a:r>
              <a:rPr lang="en-GB" sz="2400" spc="20" dirty="0">
                <a:solidFill>
                  <a:srgbClr val="173353"/>
                </a:solidFill>
                <a:latin typeface="Arial" panose="020B0604020202020204" pitchFamily="34" charset="0"/>
                <a:cs typeface="Arial" panose="020B0604020202020204" pitchFamily="34" charset="0"/>
              </a:rPr>
              <a:t>IV</a:t>
            </a:r>
            <a:r>
              <a:rPr lang="en-GB" sz="2400" spc="-85" dirty="0">
                <a:solidFill>
                  <a:srgbClr val="173353"/>
                </a:solidFill>
                <a:latin typeface="Arial" panose="020B0604020202020204" pitchFamily="34" charset="0"/>
                <a:cs typeface="Arial" panose="020B0604020202020204" pitchFamily="34" charset="0"/>
              </a:rPr>
              <a:t> </a:t>
            </a:r>
            <a:r>
              <a:rPr lang="en-GB" sz="2400" spc="-25" dirty="0">
                <a:solidFill>
                  <a:srgbClr val="173353"/>
                </a:solidFill>
                <a:latin typeface="Arial" panose="020B0604020202020204" pitchFamily="34" charset="0"/>
                <a:cs typeface="Arial" panose="020B0604020202020204" pitchFamily="34" charset="0"/>
              </a:rPr>
              <a:t>drug</a:t>
            </a:r>
            <a:r>
              <a:rPr lang="en-GB" sz="2400" spc="-85" dirty="0">
                <a:solidFill>
                  <a:srgbClr val="173353"/>
                </a:solidFill>
                <a:latin typeface="Arial" panose="020B0604020202020204" pitchFamily="34" charset="0"/>
                <a:cs typeface="Arial" panose="020B0604020202020204" pitchFamily="34" charset="0"/>
              </a:rPr>
              <a:t> </a:t>
            </a:r>
            <a:r>
              <a:rPr lang="en-GB" sz="2400" spc="-25" dirty="0">
                <a:solidFill>
                  <a:srgbClr val="173353"/>
                </a:solidFill>
                <a:latin typeface="Arial" panose="020B0604020202020204" pitchFamily="34" charset="0"/>
                <a:cs typeface="Arial" panose="020B0604020202020204" pitchFamily="34" charset="0"/>
              </a:rPr>
              <a:t>product</a:t>
            </a:r>
            <a:r>
              <a:rPr lang="en-GB" sz="2400" spc="-90" dirty="0">
                <a:solidFill>
                  <a:srgbClr val="173353"/>
                </a:solidFill>
                <a:latin typeface="Arial" panose="020B0604020202020204" pitchFamily="34" charset="0"/>
                <a:cs typeface="Arial" panose="020B0604020202020204" pitchFamily="34" charset="0"/>
              </a:rPr>
              <a:t> </a:t>
            </a:r>
            <a:r>
              <a:rPr lang="en-GB" sz="2400" spc="-10" dirty="0">
                <a:solidFill>
                  <a:srgbClr val="173353"/>
                </a:solidFill>
                <a:latin typeface="Arial" panose="020B0604020202020204" pitchFamily="34" charset="0"/>
                <a:cs typeface="Arial" panose="020B0604020202020204" pitchFamily="34" charset="0"/>
              </a:rPr>
              <a:t>is</a:t>
            </a:r>
            <a:r>
              <a:rPr lang="en-GB" sz="2400" spc="-85" dirty="0">
                <a:solidFill>
                  <a:srgbClr val="173353"/>
                </a:solidFill>
                <a:latin typeface="Arial" panose="020B0604020202020204" pitchFamily="34" charset="0"/>
                <a:cs typeface="Arial" panose="020B0604020202020204" pitchFamily="34" charset="0"/>
              </a:rPr>
              <a:t> </a:t>
            </a:r>
            <a:r>
              <a:rPr lang="en-GB" sz="2400" spc="-20" dirty="0">
                <a:solidFill>
                  <a:srgbClr val="173353"/>
                </a:solidFill>
                <a:latin typeface="Arial" panose="020B0604020202020204" pitchFamily="34" charset="0"/>
                <a:cs typeface="Arial" panose="020B0604020202020204" pitchFamily="34" charset="0"/>
              </a:rPr>
              <a:t>often</a:t>
            </a:r>
            <a:r>
              <a:rPr lang="en-GB" sz="2400" spc="-85" dirty="0">
                <a:solidFill>
                  <a:srgbClr val="173353"/>
                </a:solidFill>
                <a:latin typeface="Arial" panose="020B0604020202020204" pitchFamily="34" charset="0"/>
                <a:cs typeface="Arial" panose="020B0604020202020204" pitchFamily="34" charset="0"/>
              </a:rPr>
              <a:t> </a:t>
            </a:r>
            <a:r>
              <a:rPr lang="en-GB" sz="2400" spc="-25" dirty="0">
                <a:solidFill>
                  <a:srgbClr val="173353"/>
                </a:solidFill>
                <a:latin typeface="Arial" panose="020B0604020202020204" pitchFamily="34" charset="0"/>
                <a:cs typeface="Arial" panose="020B0604020202020204" pitchFamily="34" charset="0"/>
              </a:rPr>
              <a:t>less</a:t>
            </a:r>
            <a:r>
              <a:rPr lang="en-GB" sz="2400" spc="-90" dirty="0">
                <a:solidFill>
                  <a:srgbClr val="173353"/>
                </a:solidFill>
                <a:latin typeface="Arial" panose="020B0604020202020204" pitchFamily="34" charset="0"/>
                <a:cs typeface="Arial" panose="020B0604020202020204" pitchFamily="34" charset="0"/>
              </a:rPr>
              <a:t> </a:t>
            </a:r>
            <a:r>
              <a:rPr lang="en-GB" sz="2400" spc="-15" dirty="0">
                <a:solidFill>
                  <a:srgbClr val="173353"/>
                </a:solidFill>
                <a:latin typeface="Arial" panose="020B0604020202020204" pitchFamily="34" charset="0"/>
                <a:cs typeface="Arial" panose="020B0604020202020204" pitchFamily="34" charset="0"/>
              </a:rPr>
              <a:t>challenging</a:t>
            </a:r>
            <a:r>
              <a:rPr lang="en-GB" sz="2400" spc="-85" dirty="0">
                <a:solidFill>
                  <a:srgbClr val="173353"/>
                </a:solidFill>
                <a:latin typeface="Arial" panose="020B0604020202020204" pitchFamily="34" charset="0"/>
                <a:cs typeface="Arial" panose="020B0604020202020204" pitchFamily="34" charset="0"/>
              </a:rPr>
              <a:t> </a:t>
            </a:r>
            <a:r>
              <a:rPr lang="en-GB" sz="2400" spc="-15" dirty="0">
                <a:solidFill>
                  <a:srgbClr val="173353"/>
                </a:solidFill>
                <a:latin typeface="Arial" panose="020B0604020202020204" pitchFamily="34" charset="0"/>
                <a:cs typeface="Arial" panose="020B0604020202020204" pitchFamily="34" charset="0"/>
              </a:rPr>
              <a:t>than</a:t>
            </a:r>
            <a:r>
              <a:rPr lang="en-GB" sz="2400" spc="-85" dirty="0">
                <a:solidFill>
                  <a:srgbClr val="173353"/>
                </a:solidFill>
                <a:latin typeface="Arial" panose="020B0604020202020204" pitchFamily="34" charset="0"/>
                <a:cs typeface="Arial" panose="020B0604020202020204" pitchFamily="34" charset="0"/>
              </a:rPr>
              <a:t> </a:t>
            </a:r>
            <a:r>
              <a:rPr lang="en-GB" sz="2400" spc="-10" dirty="0">
                <a:solidFill>
                  <a:srgbClr val="173353"/>
                </a:solidFill>
                <a:latin typeface="Arial" panose="020B0604020202020204" pitchFamily="34" charset="0"/>
                <a:cs typeface="Arial" panose="020B0604020202020204" pitchFamily="34" charset="0"/>
              </a:rPr>
              <a:t>that</a:t>
            </a:r>
            <a:r>
              <a:rPr lang="en-GB" sz="2400" spc="-90" dirty="0">
                <a:solidFill>
                  <a:srgbClr val="173353"/>
                </a:solidFill>
                <a:latin typeface="Arial" panose="020B0604020202020204" pitchFamily="34" charset="0"/>
                <a:cs typeface="Arial" panose="020B0604020202020204" pitchFamily="34" charset="0"/>
              </a:rPr>
              <a:t> </a:t>
            </a:r>
            <a:r>
              <a:rPr lang="en-GB" sz="2400" spc="-10" dirty="0">
                <a:solidFill>
                  <a:srgbClr val="173353"/>
                </a:solidFill>
                <a:latin typeface="Arial" panose="020B0604020202020204" pitchFamily="34" charset="0"/>
                <a:cs typeface="Arial" panose="020B0604020202020204" pitchFamily="34" charset="0"/>
              </a:rPr>
              <a:t>of</a:t>
            </a:r>
            <a:r>
              <a:rPr lang="en-GB" sz="2400" spc="-85" dirty="0">
                <a:solidFill>
                  <a:srgbClr val="173353"/>
                </a:solidFill>
                <a:latin typeface="Arial" panose="020B0604020202020204" pitchFamily="34" charset="0"/>
                <a:cs typeface="Arial" panose="020B0604020202020204" pitchFamily="34" charset="0"/>
              </a:rPr>
              <a:t> </a:t>
            </a:r>
            <a:r>
              <a:rPr lang="en-GB" sz="2400" spc="-10" dirty="0">
                <a:solidFill>
                  <a:srgbClr val="173353"/>
                </a:solidFill>
                <a:latin typeface="Arial" panose="020B0604020202020204" pitchFamily="34" charset="0"/>
                <a:cs typeface="Arial" panose="020B0604020202020204" pitchFamily="34" charset="0"/>
              </a:rPr>
              <a:t>a</a:t>
            </a:r>
            <a:r>
              <a:rPr lang="en-GB" sz="2400" spc="-85" dirty="0">
                <a:solidFill>
                  <a:srgbClr val="173353"/>
                </a:solidFill>
                <a:latin typeface="Arial" panose="020B0604020202020204" pitchFamily="34" charset="0"/>
                <a:cs typeface="Arial" panose="020B0604020202020204" pitchFamily="34" charset="0"/>
              </a:rPr>
              <a:t> </a:t>
            </a:r>
            <a:r>
              <a:rPr lang="en-GB" sz="2400" spc="-25" dirty="0">
                <a:solidFill>
                  <a:srgbClr val="173353"/>
                </a:solidFill>
                <a:latin typeface="Arial" panose="020B0604020202020204" pitchFamily="34" charset="0"/>
                <a:cs typeface="Arial" panose="020B0604020202020204" pitchFamily="34" charset="0"/>
              </a:rPr>
              <a:t>therapeutic  </a:t>
            </a:r>
            <a:r>
              <a:rPr lang="en-GB" sz="2400" spc="20" dirty="0">
                <a:solidFill>
                  <a:srgbClr val="173353"/>
                </a:solidFill>
                <a:latin typeface="Arial" panose="020B0604020202020204" pitchFamily="34" charset="0"/>
                <a:cs typeface="Arial" panose="020B0604020202020204" pitchFamily="34" charset="0"/>
              </a:rPr>
              <a:t>IV </a:t>
            </a:r>
            <a:r>
              <a:rPr lang="en-GB" sz="2400" spc="-35" dirty="0">
                <a:solidFill>
                  <a:srgbClr val="173353"/>
                </a:solidFill>
                <a:latin typeface="Arial" panose="020B0604020202020204" pitchFamily="34" charset="0"/>
                <a:cs typeface="Arial" panose="020B0604020202020204" pitchFamily="34" charset="0"/>
              </a:rPr>
              <a:t>dose. </a:t>
            </a:r>
            <a:r>
              <a:rPr lang="en-GB" sz="2400" spc="-30" dirty="0">
                <a:solidFill>
                  <a:srgbClr val="173353"/>
                </a:solidFill>
                <a:latin typeface="Arial" panose="020B0604020202020204" pitchFamily="34" charset="0"/>
                <a:cs typeface="Arial" panose="020B0604020202020204" pitchFamily="34" charset="0"/>
              </a:rPr>
              <a:t>There </a:t>
            </a:r>
            <a:r>
              <a:rPr lang="en-GB" sz="2400" spc="-25" dirty="0">
                <a:solidFill>
                  <a:srgbClr val="173353"/>
                </a:solidFill>
                <a:latin typeface="Arial" panose="020B0604020202020204" pitchFamily="34" charset="0"/>
                <a:cs typeface="Arial" panose="020B0604020202020204" pitchFamily="34" charset="0"/>
              </a:rPr>
              <a:t>remains </a:t>
            </a:r>
            <a:r>
              <a:rPr lang="en-GB" sz="2400" spc="-20" dirty="0">
                <a:solidFill>
                  <a:srgbClr val="173353"/>
                </a:solidFill>
                <a:latin typeface="Arial" panose="020B0604020202020204" pitchFamily="34" charset="0"/>
                <a:cs typeface="Arial" panose="020B0604020202020204" pitchFamily="34" charset="0"/>
              </a:rPr>
              <a:t>the question </a:t>
            </a:r>
            <a:r>
              <a:rPr lang="en-GB" sz="2400" spc="-10" dirty="0">
                <a:solidFill>
                  <a:srgbClr val="173353"/>
                </a:solidFill>
                <a:latin typeface="Arial" panose="020B0604020202020204" pitchFamily="34" charset="0"/>
                <a:cs typeface="Arial" panose="020B0604020202020204" pitchFamily="34" charset="0"/>
              </a:rPr>
              <a:t>of </a:t>
            </a:r>
            <a:r>
              <a:rPr lang="en-GB" sz="2400" spc="-30" dirty="0">
                <a:solidFill>
                  <a:srgbClr val="173353"/>
                </a:solidFill>
                <a:latin typeface="Arial" panose="020B0604020202020204" pitchFamily="34" charset="0"/>
                <a:cs typeface="Arial" panose="020B0604020202020204" pitchFamily="34" charset="0"/>
              </a:rPr>
              <a:t>whether </a:t>
            </a:r>
            <a:r>
              <a:rPr lang="en-GB" sz="2400" spc="-20" dirty="0">
                <a:solidFill>
                  <a:srgbClr val="173353"/>
                </a:solidFill>
                <a:latin typeface="Arial" panose="020B0604020202020204" pitchFamily="34" charset="0"/>
                <a:cs typeface="Arial" panose="020B0604020202020204" pitchFamily="34" charset="0"/>
              </a:rPr>
              <a:t>pharmacokinetic data from </a:t>
            </a:r>
            <a:r>
              <a:rPr lang="en-GB" sz="2400" spc="-10" dirty="0">
                <a:solidFill>
                  <a:srgbClr val="173353"/>
                </a:solidFill>
                <a:latin typeface="Arial" panose="020B0604020202020204" pitchFamily="34" charset="0"/>
                <a:cs typeface="Arial" panose="020B0604020202020204" pitchFamily="34" charset="0"/>
              </a:rPr>
              <a:t>a </a:t>
            </a:r>
            <a:r>
              <a:rPr lang="en-GB" sz="2400" spc="-25" dirty="0" err="1">
                <a:solidFill>
                  <a:srgbClr val="173353"/>
                </a:solidFill>
                <a:latin typeface="Arial" panose="020B0604020202020204" pitchFamily="34" charset="0"/>
                <a:cs typeface="Arial" panose="020B0604020202020204" pitchFamily="34" charset="0"/>
              </a:rPr>
              <a:t>microdose</a:t>
            </a:r>
            <a:r>
              <a:rPr lang="en-GB" sz="2400" spc="-25" dirty="0">
                <a:solidFill>
                  <a:srgbClr val="173353"/>
                </a:solidFill>
                <a:latin typeface="Arial" panose="020B0604020202020204" pitchFamily="34" charset="0"/>
                <a:cs typeface="Arial" panose="020B0604020202020204" pitchFamily="34" charset="0"/>
              </a:rPr>
              <a:t> </a:t>
            </a:r>
            <a:r>
              <a:rPr lang="en-GB" sz="2400" spc="-15" dirty="0">
                <a:solidFill>
                  <a:srgbClr val="173353"/>
                </a:solidFill>
                <a:latin typeface="Arial" panose="020B0604020202020204" pitchFamily="34" charset="0"/>
                <a:cs typeface="Arial" panose="020B0604020202020204" pitchFamily="34" charset="0"/>
              </a:rPr>
              <a:t>study  </a:t>
            </a:r>
            <a:r>
              <a:rPr lang="en-GB" sz="2400" spc="-10" dirty="0">
                <a:solidFill>
                  <a:srgbClr val="173353"/>
                </a:solidFill>
                <a:latin typeface="Arial" panose="020B0604020202020204" pitchFamily="34" charset="0"/>
                <a:cs typeface="Arial" panose="020B0604020202020204" pitchFamily="34" charset="0"/>
              </a:rPr>
              <a:t>will </a:t>
            </a:r>
            <a:r>
              <a:rPr lang="en-GB" sz="2400" spc="-35" dirty="0">
                <a:solidFill>
                  <a:srgbClr val="173353"/>
                </a:solidFill>
                <a:latin typeface="Arial" panose="020B0604020202020204" pitchFamily="34" charset="0"/>
                <a:cs typeface="Arial" panose="020B0604020202020204" pitchFamily="34" charset="0"/>
              </a:rPr>
              <a:t>be </a:t>
            </a:r>
            <a:r>
              <a:rPr lang="en-GB" sz="2400" spc="-25" dirty="0">
                <a:solidFill>
                  <a:srgbClr val="173353"/>
                </a:solidFill>
                <a:latin typeface="Arial" panose="020B0604020202020204" pitchFamily="34" charset="0"/>
                <a:cs typeface="Arial" panose="020B0604020202020204" pitchFamily="34" charset="0"/>
              </a:rPr>
              <a:t>predictive </a:t>
            </a:r>
            <a:r>
              <a:rPr lang="en-GB" sz="2400" spc="-10" dirty="0">
                <a:solidFill>
                  <a:srgbClr val="173353"/>
                </a:solidFill>
                <a:latin typeface="Arial" panose="020B0604020202020204" pitchFamily="34" charset="0"/>
                <a:cs typeface="Arial" panose="020B0604020202020204" pitchFamily="34" charset="0"/>
              </a:rPr>
              <a:t>of </a:t>
            </a:r>
            <a:r>
              <a:rPr lang="en-GB" sz="2400" spc="-20" dirty="0">
                <a:solidFill>
                  <a:srgbClr val="173353"/>
                </a:solidFill>
                <a:latin typeface="Arial" panose="020B0604020202020204" pitchFamily="34" charset="0"/>
                <a:cs typeface="Arial" panose="020B0604020202020204" pitchFamily="34" charset="0"/>
              </a:rPr>
              <a:t>the pharmacokinetics </a:t>
            </a:r>
            <a:r>
              <a:rPr lang="en-GB" sz="2400" spc="-5" dirty="0">
                <a:solidFill>
                  <a:srgbClr val="173353"/>
                </a:solidFill>
                <a:latin typeface="Arial" panose="020B0604020202020204" pitchFamily="34" charset="0"/>
                <a:cs typeface="Arial" panose="020B0604020202020204" pitchFamily="34" charset="0"/>
              </a:rPr>
              <a:t>at </a:t>
            </a:r>
            <a:r>
              <a:rPr lang="en-GB" sz="2400" spc="-10" dirty="0">
                <a:solidFill>
                  <a:srgbClr val="173353"/>
                </a:solidFill>
                <a:latin typeface="Arial" panose="020B0604020202020204" pitchFamily="34" charset="0"/>
                <a:cs typeface="Arial" panose="020B0604020202020204" pitchFamily="34" charset="0"/>
              </a:rPr>
              <a:t>a </a:t>
            </a:r>
            <a:r>
              <a:rPr lang="en-GB" sz="2400" spc="-35" dirty="0">
                <a:solidFill>
                  <a:srgbClr val="173353"/>
                </a:solidFill>
                <a:latin typeface="Arial" panose="020B0604020202020204" pitchFamily="34" charset="0"/>
                <a:cs typeface="Arial" panose="020B0604020202020204" pitchFamily="34" charset="0"/>
              </a:rPr>
              <a:t>higher, </a:t>
            </a:r>
            <a:r>
              <a:rPr lang="en-GB" sz="2400" spc="-25" dirty="0">
                <a:solidFill>
                  <a:srgbClr val="173353"/>
                </a:solidFill>
                <a:latin typeface="Arial" panose="020B0604020202020204" pitchFamily="34" charset="0"/>
                <a:cs typeface="Arial" panose="020B0604020202020204" pitchFamily="34" charset="0"/>
              </a:rPr>
              <a:t>therapeutic, dose </a:t>
            </a:r>
            <a:r>
              <a:rPr lang="en-GB" sz="2400" spc="-15" dirty="0">
                <a:solidFill>
                  <a:srgbClr val="173353"/>
                </a:solidFill>
                <a:latin typeface="Arial" panose="020B0604020202020204" pitchFamily="34" charset="0"/>
                <a:cs typeface="Arial" panose="020B0604020202020204" pitchFamily="34" charset="0"/>
              </a:rPr>
              <a:t>but this </a:t>
            </a:r>
            <a:r>
              <a:rPr lang="en-GB" sz="2400" spc="-10" dirty="0">
                <a:solidFill>
                  <a:srgbClr val="173353"/>
                </a:solidFill>
                <a:latin typeface="Arial" panose="020B0604020202020204" pitchFamily="34" charset="0"/>
                <a:cs typeface="Arial" panose="020B0604020202020204" pitchFamily="34" charset="0"/>
              </a:rPr>
              <a:t>is not </a:t>
            </a:r>
            <a:r>
              <a:rPr lang="en-GB" sz="2400" spc="-30" dirty="0">
                <a:solidFill>
                  <a:srgbClr val="173353"/>
                </a:solidFill>
                <a:latin typeface="Arial" panose="020B0604020202020204" pitchFamily="34" charset="0"/>
                <a:cs typeface="Arial" panose="020B0604020202020204" pitchFamily="34" charset="0"/>
              </a:rPr>
              <a:t>considered  </a:t>
            </a:r>
            <a:r>
              <a:rPr lang="en-GB" sz="2400" spc="-20" dirty="0">
                <a:solidFill>
                  <a:srgbClr val="173353"/>
                </a:solidFill>
                <a:latin typeface="Arial" panose="020B0604020202020204" pitchFamily="34" charset="0"/>
                <a:cs typeface="Arial" panose="020B0604020202020204" pitchFamily="34" charset="0"/>
              </a:rPr>
              <a:t>an </a:t>
            </a:r>
            <a:r>
              <a:rPr lang="en-GB" sz="2400" spc="-25" dirty="0">
                <a:solidFill>
                  <a:srgbClr val="173353"/>
                </a:solidFill>
                <a:latin typeface="Arial" panose="020B0604020202020204" pitchFamily="34" charset="0"/>
                <a:cs typeface="Arial" panose="020B0604020202020204" pitchFamily="34" charset="0"/>
              </a:rPr>
              <a:t>issue </a:t>
            </a:r>
            <a:r>
              <a:rPr lang="en-GB" sz="2400" spc="-10" dirty="0">
                <a:solidFill>
                  <a:srgbClr val="173353"/>
                </a:solidFill>
                <a:latin typeface="Arial" panose="020B0604020202020204" pitchFamily="34" charset="0"/>
                <a:cs typeface="Arial" panose="020B0604020202020204" pitchFamily="34" charset="0"/>
              </a:rPr>
              <a:t>in </a:t>
            </a:r>
            <a:r>
              <a:rPr lang="en-GB" sz="2400" spc="-15" dirty="0">
                <a:solidFill>
                  <a:srgbClr val="173353"/>
                </a:solidFill>
                <a:latin typeface="Arial" panose="020B0604020202020204" pitchFamily="34" charset="0"/>
                <a:cs typeface="Arial" panose="020B0604020202020204" pitchFamily="34" charset="0"/>
              </a:rPr>
              <a:t>this </a:t>
            </a:r>
            <a:r>
              <a:rPr lang="en-GB" sz="2400" spc="-25" dirty="0">
                <a:solidFill>
                  <a:srgbClr val="173353"/>
                </a:solidFill>
                <a:latin typeface="Arial" panose="020B0604020202020204" pitchFamily="34" charset="0"/>
                <a:cs typeface="Arial" panose="020B0604020202020204" pitchFamily="34" charset="0"/>
              </a:rPr>
              <a:t>design, </a:t>
            </a:r>
            <a:r>
              <a:rPr lang="en-GB" sz="2400" spc="-20" dirty="0">
                <a:solidFill>
                  <a:srgbClr val="173353"/>
                </a:solidFill>
                <a:latin typeface="Arial" panose="020B0604020202020204" pitchFamily="34" charset="0"/>
                <a:cs typeface="Arial" panose="020B0604020202020204" pitchFamily="34" charset="0"/>
              </a:rPr>
              <a:t>as the </a:t>
            </a:r>
            <a:r>
              <a:rPr lang="en-GB" sz="2400" spc="-30" dirty="0">
                <a:solidFill>
                  <a:srgbClr val="173353"/>
                </a:solidFill>
                <a:latin typeface="Arial" panose="020B0604020202020204" pitchFamily="34" charset="0"/>
                <a:cs typeface="Arial" panose="020B0604020202020204" pitchFamily="34" charset="0"/>
              </a:rPr>
              <a:t>oral </a:t>
            </a:r>
            <a:r>
              <a:rPr lang="en-GB" sz="2400" spc="-25" dirty="0">
                <a:solidFill>
                  <a:srgbClr val="173353"/>
                </a:solidFill>
                <a:latin typeface="Arial" panose="020B0604020202020204" pitchFamily="34" charset="0"/>
                <a:cs typeface="Arial" panose="020B0604020202020204" pitchFamily="34" charset="0"/>
              </a:rPr>
              <a:t>and </a:t>
            </a:r>
            <a:r>
              <a:rPr lang="en-GB" sz="2400" spc="20" dirty="0">
                <a:solidFill>
                  <a:srgbClr val="173353"/>
                </a:solidFill>
                <a:latin typeface="Arial" panose="020B0604020202020204" pitchFamily="34" charset="0"/>
                <a:cs typeface="Arial" panose="020B0604020202020204" pitchFamily="34" charset="0"/>
              </a:rPr>
              <a:t>IV </a:t>
            </a:r>
            <a:r>
              <a:rPr lang="en-GB" sz="2400" spc="-10" dirty="0">
                <a:solidFill>
                  <a:srgbClr val="173353"/>
                </a:solidFill>
                <a:latin typeface="Arial" panose="020B0604020202020204" pitchFamily="34" charset="0"/>
                <a:cs typeface="Arial" panose="020B0604020202020204" pitchFamily="34" charset="0"/>
              </a:rPr>
              <a:t>PK </a:t>
            </a:r>
            <a:r>
              <a:rPr lang="en-GB" sz="2400" spc="-35" dirty="0">
                <a:solidFill>
                  <a:srgbClr val="173353"/>
                </a:solidFill>
                <a:latin typeface="Arial" panose="020B0604020202020204" pitchFamily="34" charset="0"/>
                <a:cs typeface="Arial" panose="020B0604020202020204" pitchFamily="34" charset="0"/>
              </a:rPr>
              <a:t>are </a:t>
            </a:r>
            <a:r>
              <a:rPr lang="en-GB" sz="2400" spc="-25" dirty="0">
                <a:solidFill>
                  <a:srgbClr val="173353"/>
                </a:solidFill>
                <a:latin typeface="Arial" panose="020B0604020202020204" pitchFamily="34" charset="0"/>
                <a:cs typeface="Arial" panose="020B0604020202020204" pitchFamily="34" charset="0"/>
              </a:rPr>
              <a:t>determined </a:t>
            </a:r>
            <a:r>
              <a:rPr lang="en-GB" sz="2400" spc="-5" dirty="0">
                <a:solidFill>
                  <a:srgbClr val="173353"/>
                </a:solidFill>
                <a:latin typeface="Arial" panose="020B0604020202020204" pitchFamily="34" charset="0"/>
                <a:cs typeface="Arial" panose="020B0604020202020204" pitchFamily="34" charset="0"/>
              </a:rPr>
              <a:t>at </a:t>
            </a:r>
            <a:r>
              <a:rPr lang="en-GB" sz="2400" spc="-20" dirty="0">
                <a:solidFill>
                  <a:srgbClr val="173353"/>
                </a:solidFill>
                <a:latin typeface="Arial" panose="020B0604020202020204" pitchFamily="34" charset="0"/>
                <a:cs typeface="Arial" panose="020B0604020202020204" pitchFamily="34" charset="0"/>
              </a:rPr>
              <a:t>the same time.</a:t>
            </a:r>
            <a:r>
              <a:rPr lang="en-GB" sz="2400" spc="114" dirty="0">
                <a:solidFill>
                  <a:srgbClr val="173353"/>
                </a:solidFill>
                <a:latin typeface="Arial" panose="020B0604020202020204" pitchFamily="34" charset="0"/>
                <a:cs typeface="Arial" panose="020B0604020202020204" pitchFamily="34" charset="0"/>
              </a:rPr>
              <a:t> </a:t>
            </a:r>
            <a:r>
              <a:rPr lang="en-GB" sz="2400" spc="-25" dirty="0">
                <a:solidFill>
                  <a:srgbClr val="173353"/>
                </a:solidFill>
                <a:latin typeface="Arial" panose="020B0604020202020204" pitchFamily="34" charset="0"/>
                <a:cs typeface="Arial" panose="020B0604020202020204" pitchFamily="34" charset="0"/>
              </a:rPr>
              <a:t>[2]</a:t>
            </a:r>
            <a:endParaRPr lang="en-GB" sz="2400" dirty="0">
              <a:solidFill>
                <a:srgbClr val="173353"/>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F695CBAD-D00D-1531-7DA4-4A6CFDFD52B6}"/>
              </a:ext>
            </a:extLst>
          </p:cNvPr>
          <p:cNvSpPr/>
          <p:nvPr/>
        </p:nvSpPr>
        <p:spPr>
          <a:xfrm>
            <a:off x="439674" y="17813829"/>
            <a:ext cx="8440861" cy="1372570"/>
          </a:xfrm>
          <a:prstGeom prst="rect">
            <a:avLst/>
          </a:prstGeom>
          <a:solidFill>
            <a:srgbClr val="DAD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48"/>
          </a:p>
        </p:txBody>
      </p:sp>
      <p:sp>
        <p:nvSpPr>
          <p:cNvPr id="8" name="TextBox 7">
            <a:extLst>
              <a:ext uri="{FF2B5EF4-FFF2-40B4-BE49-F238E27FC236}">
                <a16:creationId xmlns:a16="http://schemas.microsoft.com/office/drawing/2014/main" id="{FDCC9BFB-067A-9F68-6690-96F49131FA55}"/>
              </a:ext>
            </a:extLst>
          </p:cNvPr>
          <p:cNvSpPr txBox="1"/>
          <p:nvPr/>
        </p:nvSpPr>
        <p:spPr>
          <a:xfrm>
            <a:off x="69059" y="15590864"/>
            <a:ext cx="4841576" cy="879921"/>
          </a:xfrm>
          <a:prstGeom prst="rect">
            <a:avLst/>
          </a:prstGeom>
          <a:noFill/>
        </p:spPr>
        <p:txBody>
          <a:bodyPr wrap="square" rtlCol="0">
            <a:spAutoFit/>
          </a:bodyPr>
          <a:lstStyle/>
          <a:p>
            <a:pPr algn="ctr"/>
            <a:r>
              <a:rPr lang="en-GB" sz="5118" b="1" dirty="0">
                <a:solidFill>
                  <a:schemeClr val="bg1"/>
                </a:solidFill>
                <a:latin typeface="Arial" panose="020B0604020202020204" pitchFamily="34" charset="0"/>
                <a:cs typeface="Arial" panose="020B0604020202020204" pitchFamily="34" charset="0"/>
              </a:rPr>
              <a:t>METHODS</a:t>
            </a:r>
          </a:p>
        </p:txBody>
      </p:sp>
      <p:pic>
        <p:nvPicPr>
          <p:cNvPr id="23" name="Picture 22">
            <a:extLst>
              <a:ext uri="{FF2B5EF4-FFF2-40B4-BE49-F238E27FC236}">
                <a16:creationId xmlns:a16="http://schemas.microsoft.com/office/drawing/2014/main" id="{9D82EE80-D3C9-BF71-4A82-A230DB6CC7AA}"/>
              </a:ext>
            </a:extLst>
          </p:cNvPr>
          <p:cNvPicPr>
            <a:picLocks noChangeAspect="1"/>
          </p:cNvPicPr>
          <p:nvPr/>
        </p:nvPicPr>
        <p:blipFill>
          <a:blip r:embed="rId4"/>
          <a:stretch>
            <a:fillRect/>
          </a:stretch>
        </p:blipFill>
        <p:spPr>
          <a:xfrm>
            <a:off x="822856" y="27881826"/>
            <a:ext cx="9664032" cy="2657418"/>
          </a:xfrm>
          <a:prstGeom prst="rect">
            <a:avLst/>
          </a:prstGeom>
        </p:spPr>
      </p:pic>
      <p:pic>
        <p:nvPicPr>
          <p:cNvPr id="32" name="Picture 31">
            <a:extLst>
              <a:ext uri="{FF2B5EF4-FFF2-40B4-BE49-F238E27FC236}">
                <a16:creationId xmlns:a16="http://schemas.microsoft.com/office/drawing/2014/main" id="{7922D49B-32C7-64E1-CB9C-349C062E57C4}"/>
              </a:ext>
            </a:extLst>
          </p:cNvPr>
          <p:cNvPicPr>
            <a:picLocks noChangeAspect="1"/>
          </p:cNvPicPr>
          <p:nvPr/>
        </p:nvPicPr>
        <p:blipFill>
          <a:blip r:embed="rId5"/>
          <a:stretch>
            <a:fillRect/>
          </a:stretch>
        </p:blipFill>
        <p:spPr>
          <a:xfrm>
            <a:off x="18067598" y="10185092"/>
            <a:ext cx="9435865" cy="4777653"/>
          </a:xfrm>
          <a:prstGeom prst="rect">
            <a:avLst/>
          </a:prstGeom>
        </p:spPr>
      </p:pic>
      <p:pic>
        <p:nvPicPr>
          <p:cNvPr id="35" name="Picture 34">
            <a:extLst>
              <a:ext uri="{FF2B5EF4-FFF2-40B4-BE49-F238E27FC236}">
                <a16:creationId xmlns:a16="http://schemas.microsoft.com/office/drawing/2014/main" id="{C1C63FD3-53A4-FFDF-61A1-BA8571CA34D5}"/>
              </a:ext>
            </a:extLst>
          </p:cNvPr>
          <p:cNvPicPr>
            <a:picLocks noChangeAspect="1"/>
          </p:cNvPicPr>
          <p:nvPr/>
        </p:nvPicPr>
        <p:blipFill>
          <a:blip r:embed="rId6"/>
          <a:stretch>
            <a:fillRect/>
          </a:stretch>
        </p:blipFill>
        <p:spPr>
          <a:xfrm>
            <a:off x="28435541" y="6472974"/>
            <a:ext cx="11790415" cy="8667224"/>
          </a:xfrm>
          <a:prstGeom prst="rect">
            <a:avLst/>
          </a:prstGeom>
        </p:spPr>
      </p:pic>
      <p:sp>
        <p:nvSpPr>
          <p:cNvPr id="389" name="Rectangle 388">
            <a:extLst>
              <a:ext uri="{FF2B5EF4-FFF2-40B4-BE49-F238E27FC236}">
                <a16:creationId xmlns:a16="http://schemas.microsoft.com/office/drawing/2014/main" id="{138B63E6-C34D-BE9F-E0C9-FAAA2E23A918}"/>
              </a:ext>
            </a:extLst>
          </p:cNvPr>
          <p:cNvSpPr/>
          <p:nvPr/>
        </p:nvSpPr>
        <p:spPr>
          <a:xfrm>
            <a:off x="17749074" y="23467084"/>
            <a:ext cx="9977095" cy="7385869"/>
          </a:xfrm>
          <a:prstGeom prst="rect">
            <a:avLst/>
          </a:prstGeom>
          <a:solidFill>
            <a:schemeClr val="bg1"/>
          </a:solidFill>
          <a:ln w="76200">
            <a:solidFill>
              <a:srgbClr val="03C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200">
              <a:latin typeface="Arial" panose="020B0604020202020204" pitchFamily="34" charset="0"/>
              <a:cs typeface="Arial" panose="020B0604020202020204" pitchFamily="34" charset="0"/>
            </a:endParaRPr>
          </a:p>
        </p:txBody>
      </p:sp>
      <p:pic>
        <p:nvPicPr>
          <p:cNvPr id="220" name="Picture 219">
            <a:extLst>
              <a:ext uri="{FF2B5EF4-FFF2-40B4-BE49-F238E27FC236}">
                <a16:creationId xmlns:a16="http://schemas.microsoft.com/office/drawing/2014/main" id="{900BC02E-E8AD-CD15-ED80-9B70CFBD61D0}"/>
              </a:ext>
            </a:extLst>
          </p:cNvPr>
          <p:cNvPicPr>
            <a:picLocks noChangeAspect="1"/>
          </p:cNvPicPr>
          <p:nvPr/>
        </p:nvPicPr>
        <p:blipFill>
          <a:blip r:embed="rId7"/>
          <a:stretch>
            <a:fillRect/>
          </a:stretch>
        </p:blipFill>
        <p:spPr>
          <a:xfrm>
            <a:off x="17933774" y="24251388"/>
            <a:ext cx="9473168" cy="6171914"/>
          </a:xfrm>
          <a:prstGeom prst="rect">
            <a:avLst/>
          </a:prstGeom>
        </p:spPr>
      </p:pic>
      <p:sp>
        <p:nvSpPr>
          <p:cNvPr id="391" name="TextBox 390">
            <a:extLst>
              <a:ext uri="{FF2B5EF4-FFF2-40B4-BE49-F238E27FC236}">
                <a16:creationId xmlns:a16="http://schemas.microsoft.com/office/drawing/2014/main" id="{53AF75DA-E714-407B-56F1-F96527BD828D}"/>
              </a:ext>
            </a:extLst>
          </p:cNvPr>
          <p:cNvSpPr txBox="1"/>
          <p:nvPr/>
        </p:nvSpPr>
        <p:spPr>
          <a:xfrm>
            <a:off x="28217887" y="16312523"/>
            <a:ext cx="12090185" cy="1569660"/>
          </a:xfrm>
          <a:prstGeom prst="rect">
            <a:avLst/>
          </a:prstGeom>
          <a:noFill/>
        </p:spPr>
        <p:txBody>
          <a:bodyPr wrap="square">
            <a:spAutoFit/>
          </a:bodyPr>
          <a:lstStyle/>
          <a:p>
            <a:pPr marL="38100" algn="just"/>
            <a:r>
              <a:rPr lang="en-GB" sz="2400" spc="30" dirty="0">
                <a:solidFill>
                  <a:srgbClr val="173353"/>
                </a:solidFill>
                <a:latin typeface="Arial" panose="020B0604020202020204" pitchFamily="34" charset="0"/>
                <a:cs typeface="Arial" panose="020B0604020202020204" pitchFamily="34" charset="0"/>
              </a:rPr>
              <a:t>Contribution of CYP2D6 to the Elimination of </a:t>
            </a:r>
            <a:r>
              <a:rPr lang="en-GB" sz="2400" spc="30" dirty="0" err="1">
                <a:solidFill>
                  <a:srgbClr val="173353"/>
                </a:solidFill>
                <a:latin typeface="Arial" panose="020B0604020202020204" pitchFamily="34" charset="0"/>
                <a:cs typeface="Arial" panose="020B0604020202020204" pitchFamily="34" charset="0"/>
              </a:rPr>
              <a:t>Idalopirdine</a:t>
            </a:r>
            <a:endParaRPr lang="en-GB" sz="2400" spc="30" dirty="0">
              <a:solidFill>
                <a:srgbClr val="173353"/>
              </a:solidFill>
              <a:latin typeface="Arial" panose="020B0604020202020204" pitchFamily="34" charset="0"/>
              <a:cs typeface="Arial" panose="020B0604020202020204" pitchFamily="34" charset="0"/>
            </a:endParaRPr>
          </a:p>
          <a:p>
            <a:pPr marL="38100" algn="just"/>
            <a:r>
              <a:rPr lang="en-GB" sz="2400" spc="30" dirty="0">
                <a:solidFill>
                  <a:srgbClr val="173353"/>
                </a:solidFill>
                <a:latin typeface="Arial" panose="020B0604020202020204" pitchFamily="34" charset="0"/>
                <a:cs typeface="Arial" panose="020B0604020202020204" pitchFamily="34" charset="0"/>
              </a:rPr>
              <a:t>Following 7 days of </a:t>
            </a:r>
            <a:r>
              <a:rPr lang="en-GB" sz="2400" spc="30" dirty="0" err="1">
                <a:solidFill>
                  <a:srgbClr val="173353"/>
                </a:solidFill>
                <a:latin typeface="Arial" panose="020B0604020202020204" pitchFamily="34" charset="0"/>
                <a:cs typeface="Arial" panose="020B0604020202020204" pitchFamily="34" charset="0"/>
              </a:rPr>
              <a:t>idalopirdine</a:t>
            </a:r>
            <a:r>
              <a:rPr lang="en-GB" sz="2400" spc="30" dirty="0">
                <a:solidFill>
                  <a:srgbClr val="173353"/>
                </a:solidFill>
                <a:latin typeface="Arial" panose="020B0604020202020204" pitchFamily="34" charset="0"/>
                <a:cs typeface="Arial" panose="020B0604020202020204" pitchFamily="34" charset="0"/>
              </a:rPr>
              <a:t> dosing the exposure in terms of AUC0-24 and </a:t>
            </a:r>
            <a:r>
              <a:rPr lang="en-GB" sz="2400" spc="30" dirty="0" err="1">
                <a:solidFill>
                  <a:srgbClr val="173353"/>
                </a:solidFill>
                <a:latin typeface="Arial" panose="020B0604020202020204" pitchFamily="34" charset="0"/>
                <a:cs typeface="Arial" panose="020B0604020202020204" pitchFamily="34" charset="0"/>
              </a:rPr>
              <a:t>Cmax</a:t>
            </a:r>
            <a:r>
              <a:rPr lang="en-GB" sz="2400" spc="30" dirty="0">
                <a:solidFill>
                  <a:srgbClr val="173353"/>
                </a:solidFill>
                <a:latin typeface="Arial" panose="020B0604020202020204" pitchFamily="34" charset="0"/>
                <a:cs typeface="Arial" panose="020B0604020202020204" pitchFamily="34" charset="0"/>
              </a:rPr>
              <a:t> was 62%  and 55% higher, respectively, in CYP2D6 PMs compared to EMs (Table 3), confirming the  contribution of CYP2D6 to the metabolization of </a:t>
            </a:r>
            <a:r>
              <a:rPr lang="en-GB" sz="2400" spc="30" dirty="0" err="1">
                <a:solidFill>
                  <a:srgbClr val="173353"/>
                </a:solidFill>
                <a:latin typeface="Arial" panose="020B0604020202020204" pitchFamily="34" charset="0"/>
                <a:cs typeface="Arial" panose="020B0604020202020204" pitchFamily="34" charset="0"/>
              </a:rPr>
              <a:t>idalopirdine</a:t>
            </a:r>
            <a:r>
              <a:rPr lang="en-GB" sz="2400" spc="30" dirty="0">
                <a:solidFill>
                  <a:srgbClr val="173353"/>
                </a:solidFill>
                <a:latin typeface="Arial" panose="020B0604020202020204" pitchFamily="34" charset="0"/>
                <a:cs typeface="Arial" panose="020B0604020202020204" pitchFamily="34" charset="0"/>
              </a:rPr>
              <a:t>.</a:t>
            </a:r>
          </a:p>
        </p:txBody>
      </p:sp>
      <p:pic>
        <p:nvPicPr>
          <p:cNvPr id="393" name="Picture 392">
            <a:extLst>
              <a:ext uri="{FF2B5EF4-FFF2-40B4-BE49-F238E27FC236}">
                <a16:creationId xmlns:a16="http://schemas.microsoft.com/office/drawing/2014/main" id="{3AAE70F0-F881-8D27-AA88-8CAFC9270292}"/>
              </a:ext>
            </a:extLst>
          </p:cNvPr>
          <p:cNvPicPr>
            <a:picLocks noChangeAspect="1"/>
          </p:cNvPicPr>
          <p:nvPr/>
        </p:nvPicPr>
        <p:blipFill>
          <a:blip r:embed="rId8"/>
          <a:stretch>
            <a:fillRect/>
          </a:stretch>
        </p:blipFill>
        <p:spPr>
          <a:xfrm>
            <a:off x="28207514" y="18124049"/>
            <a:ext cx="12334221" cy="2825943"/>
          </a:xfrm>
          <a:prstGeom prst="rect">
            <a:avLst/>
          </a:prstGeom>
        </p:spPr>
      </p:pic>
      <p:sp>
        <p:nvSpPr>
          <p:cNvPr id="394" name="TextBox 393">
            <a:extLst>
              <a:ext uri="{FF2B5EF4-FFF2-40B4-BE49-F238E27FC236}">
                <a16:creationId xmlns:a16="http://schemas.microsoft.com/office/drawing/2014/main" id="{29282F46-C99A-3D3F-C3D2-FFAE0F75F6AA}"/>
              </a:ext>
            </a:extLst>
          </p:cNvPr>
          <p:cNvSpPr txBox="1"/>
          <p:nvPr/>
        </p:nvSpPr>
        <p:spPr>
          <a:xfrm>
            <a:off x="28332651" y="21327800"/>
            <a:ext cx="11990813" cy="3416320"/>
          </a:xfrm>
          <a:prstGeom prst="rect">
            <a:avLst/>
          </a:prstGeom>
          <a:noFill/>
        </p:spPr>
        <p:txBody>
          <a:bodyPr wrap="square">
            <a:spAutoFit/>
          </a:bodyPr>
          <a:lstStyle/>
          <a:p>
            <a:pPr marL="38100" algn="just"/>
            <a:r>
              <a:rPr lang="en-GB" sz="2400" spc="30" dirty="0">
                <a:solidFill>
                  <a:srgbClr val="173353"/>
                </a:solidFill>
                <a:latin typeface="Arial" panose="020B0604020202020204" pitchFamily="34" charset="0"/>
                <a:cs typeface="Arial" panose="020B0604020202020204" pitchFamily="34" charset="0"/>
              </a:rPr>
              <a:t>Contribution of CYP2D6 to the Elimination of </a:t>
            </a:r>
            <a:r>
              <a:rPr lang="en-GB" sz="2400" spc="30" dirty="0" err="1">
                <a:solidFill>
                  <a:srgbClr val="173353"/>
                </a:solidFill>
                <a:latin typeface="Arial" panose="020B0604020202020204" pitchFamily="34" charset="0"/>
                <a:cs typeface="Arial" panose="020B0604020202020204" pitchFamily="34" charset="0"/>
              </a:rPr>
              <a:t>Idalopirdine</a:t>
            </a:r>
            <a:endParaRPr lang="en-GB" sz="2400" spc="30" dirty="0">
              <a:solidFill>
                <a:srgbClr val="173353"/>
              </a:solidFill>
              <a:latin typeface="Arial" panose="020B0604020202020204" pitchFamily="34" charset="0"/>
              <a:cs typeface="Arial" panose="020B0604020202020204" pitchFamily="34" charset="0"/>
            </a:endParaRPr>
          </a:p>
          <a:p>
            <a:pPr marL="38100" algn="just"/>
            <a:r>
              <a:rPr lang="en-GB" sz="2400" spc="30" dirty="0">
                <a:solidFill>
                  <a:srgbClr val="173353"/>
                </a:solidFill>
                <a:latin typeface="Arial" panose="020B0604020202020204" pitchFamily="34" charset="0"/>
                <a:cs typeface="Arial" panose="020B0604020202020204" pitchFamily="34" charset="0"/>
              </a:rPr>
              <a:t>Following 7 days of </a:t>
            </a:r>
            <a:r>
              <a:rPr lang="en-GB" sz="2400" spc="30" dirty="0" err="1">
                <a:solidFill>
                  <a:srgbClr val="173353"/>
                </a:solidFill>
                <a:latin typeface="Arial" panose="020B0604020202020204" pitchFamily="34" charset="0"/>
                <a:cs typeface="Arial" panose="020B0604020202020204" pitchFamily="34" charset="0"/>
              </a:rPr>
              <a:t>idalopirdine</a:t>
            </a:r>
            <a:r>
              <a:rPr lang="en-GB" sz="2400" spc="30" dirty="0">
                <a:solidFill>
                  <a:srgbClr val="173353"/>
                </a:solidFill>
                <a:latin typeface="Arial" panose="020B0604020202020204" pitchFamily="34" charset="0"/>
                <a:cs typeface="Arial" panose="020B0604020202020204" pitchFamily="34" charset="0"/>
              </a:rPr>
              <a:t> dosing the exposure in terms of AUC0-24 and </a:t>
            </a:r>
            <a:r>
              <a:rPr lang="en-GB" sz="2400" spc="30" dirty="0" err="1">
                <a:solidFill>
                  <a:srgbClr val="173353"/>
                </a:solidFill>
                <a:latin typeface="Arial" panose="020B0604020202020204" pitchFamily="34" charset="0"/>
                <a:cs typeface="Arial" panose="020B0604020202020204" pitchFamily="34" charset="0"/>
              </a:rPr>
              <a:t>Cmax</a:t>
            </a:r>
            <a:r>
              <a:rPr lang="en-GB" sz="2400" spc="30" dirty="0">
                <a:solidFill>
                  <a:srgbClr val="173353"/>
                </a:solidFill>
                <a:latin typeface="Arial" panose="020B0604020202020204" pitchFamily="34" charset="0"/>
                <a:cs typeface="Arial" panose="020B0604020202020204" pitchFamily="34" charset="0"/>
              </a:rPr>
              <a:t> was 62%  and 55% higher, respectively, in CYP2D6 PMs compared to EMs (Table 3), confirming the  contribution of CYP2D6 to the metabolization of </a:t>
            </a:r>
            <a:r>
              <a:rPr lang="en-GB" sz="2400" spc="30" dirty="0" err="1">
                <a:solidFill>
                  <a:srgbClr val="173353"/>
                </a:solidFill>
                <a:latin typeface="Arial" panose="020B0604020202020204" pitchFamily="34" charset="0"/>
                <a:cs typeface="Arial" panose="020B0604020202020204" pitchFamily="34" charset="0"/>
              </a:rPr>
              <a:t>idalopirdine</a:t>
            </a:r>
            <a:r>
              <a:rPr lang="en-GB" sz="2400" spc="30" dirty="0">
                <a:solidFill>
                  <a:srgbClr val="173353"/>
                </a:solidFill>
                <a:latin typeface="Arial" panose="020B0604020202020204" pitchFamily="34" charset="0"/>
                <a:cs typeface="Arial" panose="020B0604020202020204" pitchFamily="34" charset="0"/>
              </a:rPr>
              <a:t>.</a:t>
            </a:r>
          </a:p>
          <a:p>
            <a:pPr marL="38100" algn="just"/>
            <a:r>
              <a:rPr lang="en-GB" sz="2400" spc="30" dirty="0">
                <a:solidFill>
                  <a:srgbClr val="173353"/>
                </a:solidFill>
                <a:latin typeface="Arial" panose="020B0604020202020204" pitchFamily="34" charset="0"/>
                <a:cs typeface="Arial" panose="020B0604020202020204" pitchFamily="34" charset="0"/>
              </a:rPr>
              <a:t>(AUC	/90 mg)/(AUC	/90*10-3 mg) was 57.8% and 69.0% in CYP2D6 EMs and PMs, 0-24 PO	0-inf IV</a:t>
            </a:r>
          </a:p>
          <a:p>
            <a:pPr marL="38100" algn="just"/>
            <a:r>
              <a:rPr lang="en-GB" sz="2400" spc="30" dirty="0">
                <a:solidFill>
                  <a:srgbClr val="173353"/>
                </a:solidFill>
                <a:latin typeface="Arial" panose="020B0604020202020204" pitchFamily="34" charset="0"/>
                <a:cs typeface="Arial" panose="020B0604020202020204" pitchFamily="34" charset="0"/>
              </a:rPr>
              <a:t>respectively. (Table 4)</a:t>
            </a:r>
          </a:p>
          <a:p>
            <a:pPr marL="38100" algn="just"/>
            <a:endParaRPr lang="en-GB" sz="2400" spc="30" dirty="0">
              <a:solidFill>
                <a:srgbClr val="173353"/>
              </a:solidFill>
              <a:latin typeface="Arial" panose="020B0604020202020204" pitchFamily="34" charset="0"/>
              <a:cs typeface="Arial" panose="020B0604020202020204" pitchFamily="34" charset="0"/>
            </a:endParaRPr>
          </a:p>
          <a:p>
            <a:pPr marL="38100" algn="just"/>
            <a:endParaRPr lang="en-GB" sz="2400" spc="30" dirty="0">
              <a:solidFill>
                <a:srgbClr val="173353"/>
              </a:solidFill>
              <a:latin typeface="Arial" panose="020B0604020202020204" pitchFamily="34" charset="0"/>
              <a:cs typeface="Arial" panose="020B0604020202020204" pitchFamily="34" charset="0"/>
            </a:endParaRPr>
          </a:p>
        </p:txBody>
      </p:sp>
      <p:pic>
        <p:nvPicPr>
          <p:cNvPr id="395" name="Picture 394">
            <a:extLst>
              <a:ext uri="{FF2B5EF4-FFF2-40B4-BE49-F238E27FC236}">
                <a16:creationId xmlns:a16="http://schemas.microsoft.com/office/drawing/2014/main" id="{81CFB2C6-0246-C801-1C32-F8968E0A559E}"/>
              </a:ext>
            </a:extLst>
          </p:cNvPr>
          <p:cNvPicPr>
            <a:picLocks noChangeAspect="1"/>
          </p:cNvPicPr>
          <p:nvPr/>
        </p:nvPicPr>
        <p:blipFill>
          <a:blip r:embed="rId9"/>
          <a:stretch>
            <a:fillRect/>
          </a:stretch>
        </p:blipFill>
        <p:spPr>
          <a:xfrm>
            <a:off x="28207514" y="24323092"/>
            <a:ext cx="12334221" cy="3025657"/>
          </a:xfrm>
          <a:prstGeom prst="rect">
            <a:avLst/>
          </a:prstGeom>
        </p:spPr>
      </p:pic>
      <p:sp>
        <p:nvSpPr>
          <p:cNvPr id="397" name="Rectangle 396">
            <a:extLst>
              <a:ext uri="{FF2B5EF4-FFF2-40B4-BE49-F238E27FC236}">
                <a16:creationId xmlns:a16="http://schemas.microsoft.com/office/drawing/2014/main" id="{471D30D5-2610-32B7-AD6E-312A9965D9F8}"/>
              </a:ext>
            </a:extLst>
          </p:cNvPr>
          <p:cNvSpPr/>
          <p:nvPr/>
        </p:nvSpPr>
        <p:spPr>
          <a:xfrm>
            <a:off x="40908189" y="6099684"/>
            <a:ext cx="5468599" cy="9606122"/>
          </a:xfrm>
          <a:prstGeom prst="rect">
            <a:avLst/>
          </a:prstGeom>
          <a:solidFill>
            <a:schemeClr val="bg1"/>
          </a:solidFill>
          <a:ln w="76200">
            <a:solidFill>
              <a:srgbClr val="03C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200">
              <a:latin typeface="Arial" panose="020B0604020202020204" pitchFamily="34" charset="0"/>
              <a:cs typeface="Arial" panose="020B0604020202020204" pitchFamily="34" charset="0"/>
            </a:endParaRPr>
          </a:p>
        </p:txBody>
      </p:sp>
      <p:sp>
        <p:nvSpPr>
          <p:cNvPr id="398" name="Rectangle 397">
            <a:extLst>
              <a:ext uri="{FF2B5EF4-FFF2-40B4-BE49-F238E27FC236}">
                <a16:creationId xmlns:a16="http://schemas.microsoft.com/office/drawing/2014/main" id="{97431437-4CE6-AFEA-CB43-CB9981014763}"/>
              </a:ext>
            </a:extLst>
          </p:cNvPr>
          <p:cNvSpPr/>
          <p:nvPr/>
        </p:nvSpPr>
        <p:spPr>
          <a:xfrm>
            <a:off x="40955081" y="6132494"/>
            <a:ext cx="5235346" cy="1372570"/>
          </a:xfrm>
          <a:prstGeom prst="rect">
            <a:avLst/>
          </a:prstGeom>
          <a:solidFill>
            <a:srgbClr val="DAD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48"/>
          </a:p>
        </p:txBody>
      </p:sp>
      <p:sp>
        <p:nvSpPr>
          <p:cNvPr id="399" name="TextBox 398">
            <a:extLst>
              <a:ext uri="{FF2B5EF4-FFF2-40B4-BE49-F238E27FC236}">
                <a16:creationId xmlns:a16="http://schemas.microsoft.com/office/drawing/2014/main" id="{1F3D6C96-90AD-388E-698F-8515BE1015EF}"/>
              </a:ext>
            </a:extLst>
          </p:cNvPr>
          <p:cNvSpPr txBox="1"/>
          <p:nvPr/>
        </p:nvSpPr>
        <p:spPr>
          <a:xfrm>
            <a:off x="771059" y="18114607"/>
            <a:ext cx="5235346" cy="879921"/>
          </a:xfrm>
          <a:prstGeom prst="rect">
            <a:avLst/>
          </a:prstGeom>
          <a:noFill/>
        </p:spPr>
        <p:txBody>
          <a:bodyPr wrap="square" rtlCol="0">
            <a:spAutoFit/>
          </a:bodyPr>
          <a:lstStyle/>
          <a:p>
            <a:r>
              <a:rPr lang="en-GB" sz="5118" b="1" dirty="0">
                <a:solidFill>
                  <a:schemeClr val="bg1"/>
                </a:solidFill>
                <a:latin typeface="Arial" panose="020B0604020202020204" pitchFamily="34" charset="0"/>
                <a:cs typeface="Arial" panose="020B0604020202020204" pitchFamily="34" charset="0"/>
              </a:rPr>
              <a:t>METHODS</a:t>
            </a:r>
          </a:p>
        </p:txBody>
      </p:sp>
      <p:sp>
        <p:nvSpPr>
          <p:cNvPr id="402" name="TextBox 401">
            <a:extLst>
              <a:ext uri="{FF2B5EF4-FFF2-40B4-BE49-F238E27FC236}">
                <a16:creationId xmlns:a16="http://schemas.microsoft.com/office/drawing/2014/main" id="{70630FAB-FAC4-7581-BFCE-972A6733D437}"/>
              </a:ext>
            </a:extLst>
          </p:cNvPr>
          <p:cNvSpPr txBox="1"/>
          <p:nvPr/>
        </p:nvSpPr>
        <p:spPr>
          <a:xfrm>
            <a:off x="41064125" y="6337395"/>
            <a:ext cx="5235346" cy="879921"/>
          </a:xfrm>
          <a:prstGeom prst="rect">
            <a:avLst/>
          </a:prstGeom>
          <a:noFill/>
        </p:spPr>
        <p:txBody>
          <a:bodyPr wrap="square" rtlCol="0">
            <a:spAutoFit/>
          </a:bodyPr>
          <a:lstStyle/>
          <a:p>
            <a:r>
              <a:rPr lang="en-GB" sz="5118" b="1" dirty="0">
                <a:solidFill>
                  <a:schemeClr val="bg1"/>
                </a:solidFill>
                <a:latin typeface="Arial" panose="020B0604020202020204" pitchFamily="34" charset="0"/>
                <a:cs typeface="Arial" panose="020B0604020202020204" pitchFamily="34" charset="0"/>
              </a:rPr>
              <a:t>CONCLUSIONS</a:t>
            </a:r>
          </a:p>
        </p:txBody>
      </p:sp>
      <p:sp>
        <p:nvSpPr>
          <p:cNvPr id="404" name="TextBox 403">
            <a:extLst>
              <a:ext uri="{FF2B5EF4-FFF2-40B4-BE49-F238E27FC236}">
                <a16:creationId xmlns:a16="http://schemas.microsoft.com/office/drawing/2014/main" id="{19DD8BAF-8F6B-764E-5BAF-53A3FADD0BE2}"/>
              </a:ext>
            </a:extLst>
          </p:cNvPr>
          <p:cNvSpPr txBox="1"/>
          <p:nvPr/>
        </p:nvSpPr>
        <p:spPr>
          <a:xfrm>
            <a:off x="41035853" y="8174918"/>
            <a:ext cx="5057902" cy="6740307"/>
          </a:xfrm>
          <a:prstGeom prst="rect">
            <a:avLst/>
          </a:prstGeom>
          <a:noFill/>
        </p:spPr>
        <p:txBody>
          <a:bodyPr wrap="square" rtlCol="0">
            <a:spAutoFit/>
          </a:bodyPr>
          <a:lstStyle/>
          <a:p>
            <a:pPr marL="381000" indent="-342900" algn="just">
              <a:buFont typeface="Arial" panose="020B0604020202020204" pitchFamily="34" charset="0"/>
              <a:buChar char="•"/>
            </a:pPr>
            <a:r>
              <a:rPr lang="en-GB" sz="2400" spc="30" dirty="0">
                <a:solidFill>
                  <a:srgbClr val="173353"/>
                </a:solidFill>
                <a:latin typeface="Arial" panose="020B0604020202020204" pitchFamily="34" charset="0"/>
                <a:cs typeface="Arial" panose="020B0604020202020204" pitchFamily="34" charset="0"/>
              </a:rPr>
              <a:t>The results from this study confirm the contribution of CYP2D6 to the  metabolization of </a:t>
            </a:r>
            <a:r>
              <a:rPr lang="en-GB" sz="2400" spc="30" dirty="0" err="1">
                <a:solidFill>
                  <a:srgbClr val="173353"/>
                </a:solidFill>
                <a:latin typeface="Arial" panose="020B0604020202020204" pitchFamily="34" charset="0"/>
                <a:cs typeface="Arial" panose="020B0604020202020204" pitchFamily="34" charset="0"/>
              </a:rPr>
              <a:t>idalopirdine</a:t>
            </a:r>
            <a:r>
              <a:rPr lang="en-GB" sz="2400" spc="30" dirty="0">
                <a:solidFill>
                  <a:srgbClr val="173353"/>
                </a:solidFill>
                <a:latin typeface="Arial" panose="020B0604020202020204" pitchFamily="34" charset="0"/>
                <a:cs typeface="Arial" panose="020B0604020202020204" pitchFamily="34" charset="0"/>
              </a:rPr>
              <a:t>; however the effect was modest with less than a  doubling in exposure in CYP2D6 PMs compared to EMs.</a:t>
            </a:r>
          </a:p>
          <a:p>
            <a:pPr marL="381000" indent="-342900" algn="just">
              <a:buFont typeface="Arial" panose="020B0604020202020204" pitchFamily="34" charset="0"/>
              <a:buChar char="•"/>
            </a:pPr>
            <a:r>
              <a:rPr lang="en-GB" sz="2400" spc="30" dirty="0">
                <a:solidFill>
                  <a:srgbClr val="173353"/>
                </a:solidFill>
                <a:latin typeface="Arial" panose="020B0604020202020204" pitchFamily="34" charset="0"/>
                <a:cs typeface="Arial" panose="020B0604020202020204" pitchFamily="34" charset="0"/>
              </a:rPr>
              <a:t>The likelihood of significant drug-drug interactions with </a:t>
            </a:r>
            <a:r>
              <a:rPr lang="en-GB" sz="2400" spc="30" dirty="0" err="1">
                <a:solidFill>
                  <a:srgbClr val="173353"/>
                </a:solidFill>
                <a:latin typeface="Arial" panose="020B0604020202020204" pitchFamily="34" charset="0"/>
                <a:cs typeface="Arial" panose="020B0604020202020204" pitchFamily="34" charset="0"/>
              </a:rPr>
              <a:t>idalopirdine</a:t>
            </a:r>
            <a:r>
              <a:rPr lang="en-GB" sz="2400" spc="30" dirty="0">
                <a:solidFill>
                  <a:srgbClr val="173353"/>
                </a:solidFill>
                <a:latin typeface="Arial" panose="020B0604020202020204" pitchFamily="34" charset="0"/>
                <a:cs typeface="Arial" panose="020B0604020202020204" pitchFamily="34" charset="0"/>
              </a:rPr>
              <a:t> and CYP2D6  inhibitors is low.</a:t>
            </a:r>
          </a:p>
          <a:p>
            <a:pPr marL="381000" indent="-342900" algn="just">
              <a:buFont typeface="Arial" panose="020B0604020202020204" pitchFamily="34" charset="0"/>
              <a:buChar char="•"/>
            </a:pPr>
            <a:r>
              <a:rPr lang="en-GB" sz="2400" spc="30" dirty="0">
                <a:solidFill>
                  <a:srgbClr val="173353"/>
                </a:solidFill>
                <a:latin typeface="Arial" panose="020B0604020202020204" pitchFamily="34" charset="0"/>
                <a:cs typeface="Arial" panose="020B0604020202020204" pitchFamily="34" charset="0"/>
              </a:rPr>
              <a:t>Absolute bioavailability of the </a:t>
            </a:r>
            <a:r>
              <a:rPr lang="en-GB" sz="2400" spc="30" dirty="0" err="1">
                <a:solidFill>
                  <a:srgbClr val="173353"/>
                </a:solidFill>
                <a:latin typeface="Arial" panose="020B0604020202020204" pitchFamily="34" charset="0"/>
                <a:cs typeface="Arial" panose="020B0604020202020204" pitchFamily="34" charset="0"/>
              </a:rPr>
              <a:t>idalopirdine</a:t>
            </a:r>
            <a:r>
              <a:rPr lang="en-GB" sz="2400" spc="30" dirty="0">
                <a:solidFill>
                  <a:srgbClr val="173353"/>
                </a:solidFill>
                <a:latin typeface="Arial" panose="020B0604020202020204" pitchFamily="34" charset="0"/>
                <a:cs typeface="Arial" panose="020B0604020202020204" pitchFamily="34" charset="0"/>
              </a:rPr>
              <a:t> immediate release tablet was  approximately 60%.</a:t>
            </a:r>
          </a:p>
          <a:p>
            <a:pPr marL="381000" indent="-342900" algn="just">
              <a:buFont typeface="Arial" panose="020B0604020202020204" pitchFamily="34" charset="0"/>
              <a:buChar char="•"/>
            </a:pPr>
            <a:r>
              <a:rPr lang="en-GB" sz="2400" spc="30" dirty="0">
                <a:solidFill>
                  <a:srgbClr val="173353"/>
                </a:solidFill>
                <a:latin typeface="Arial" panose="020B0604020202020204" pitchFamily="34" charset="0"/>
                <a:cs typeface="Arial" panose="020B0604020202020204" pitchFamily="34" charset="0"/>
              </a:rPr>
              <a:t>The tested oral and intravenous doses of </a:t>
            </a:r>
            <a:r>
              <a:rPr lang="en-GB" sz="2400" spc="30" dirty="0" err="1">
                <a:solidFill>
                  <a:srgbClr val="173353"/>
                </a:solidFill>
                <a:latin typeface="Arial" panose="020B0604020202020204" pitchFamily="34" charset="0"/>
                <a:cs typeface="Arial" panose="020B0604020202020204" pitchFamily="34" charset="0"/>
              </a:rPr>
              <a:t>idalopirdine</a:t>
            </a:r>
            <a:r>
              <a:rPr lang="en-GB" sz="2400" spc="30" dirty="0">
                <a:solidFill>
                  <a:srgbClr val="173353"/>
                </a:solidFill>
                <a:latin typeface="Arial" panose="020B0604020202020204" pitchFamily="34" charset="0"/>
                <a:cs typeface="Arial" panose="020B0604020202020204" pitchFamily="34" charset="0"/>
              </a:rPr>
              <a:t> were safe and well  tolerated.</a:t>
            </a:r>
          </a:p>
        </p:txBody>
      </p:sp>
      <p:sp>
        <p:nvSpPr>
          <p:cNvPr id="408" name="TextBox 407">
            <a:extLst>
              <a:ext uri="{FF2B5EF4-FFF2-40B4-BE49-F238E27FC236}">
                <a16:creationId xmlns:a16="http://schemas.microsoft.com/office/drawing/2014/main" id="{955A687F-DABD-9326-163D-ABD457A26F4F}"/>
              </a:ext>
            </a:extLst>
          </p:cNvPr>
          <p:cNvSpPr txBox="1"/>
          <p:nvPr/>
        </p:nvSpPr>
        <p:spPr>
          <a:xfrm>
            <a:off x="10705895" y="27441973"/>
            <a:ext cx="6493060" cy="5739392"/>
          </a:xfrm>
          <a:prstGeom prst="rect">
            <a:avLst/>
          </a:prstGeom>
          <a:noFill/>
        </p:spPr>
        <p:txBody>
          <a:bodyPr wrap="square">
            <a:spAutoFit/>
          </a:bodyPr>
          <a:lstStyle/>
          <a:p>
            <a:r>
              <a:rPr lang="en-GB" sz="2400" spc="-15" dirty="0">
                <a:solidFill>
                  <a:srgbClr val="173353"/>
                </a:solidFill>
                <a:latin typeface="Arial" panose="020B0604020202020204" pitchFamily="34" charset="0"/>
                <a:cs typeface="Arial" panose="020B0604020202020204" pitchFamily="34" charset="0"/>
              </a:rPr>
              <a:t>PK Analysis: All PK estimations and plot drawings were performed with the software S-PLUS®. The PK time profile), CL (clearance), t½ (elimination half-life), and absolute bioavailability (F) were  determined by standard non-compartmental analysis. The absolute bioavailability was  determined from F = (AUC0-24 PO/90 mg)/(AUC0-inf IV/90*10 mg).</a:t>
            </a:r>
          </a:p>
          <a:p>
            <a:endParaRPr lang="en-GB" dirty="0"/>
          </a:p>
          <a:p>
            <a:endParaRPr lang="en-GB" dirty="0"/>
          </a:p>
        </p:txBody>
      </p:sp>
      <p:sp>
        <p:nvSpPr>
          <p:cNvPr id="409" name="Rectangle 408">
            <a:extLst>
              <a:ext uri="{FF2B5EF4-FFF2-40B4-BE49-F238E27FC236}">
                <a16:creationId xmlns:a16="http://schemas.microsoft.com/office/drawing/2014/main" id="{D576EC22-C53B-5105-7180-87C37BD381D1}"/>
              </a:ext>
            </a:extLst>
          </p:cNvPr>
          <p:cNvSpPr/>
          <p:nvPr/>
        </p:nvSpPr>
        <p:spPr>
          <a:xfrm>
            <a:off x="40947498" y="16145519"/>
            <a:ext cx="5468599" cy="11564145"/>
          </a:xfrm>
          <a:prstGeom prst="rect">
            <a:avLst/>
          </a:prstGeom>
          <a:solidFill>
            <a:schemeClr val="bg1"/>
          </a:solidFill>
          <a:ln w="76200">
            <a:solidFill>
              <a:srgbClr val="03C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200">
              <a:latin typeface="Arial" panose="020B0604020202020204" pitchFamily="34" charset="0"/>
              <a:cs typeface="Arial" panose="020B0604020202020204" pitchFamily="34" charset="0"/>
            </a:endParaRPr>
          </a:p>
        </p:txBody>
      </p:sp>
      <p:sp>
        <p:nvSpPr>
          <p:cNvPr id="413" name="TextBox 412">
            <a:extLst>
              <a:ext uri="{FF2B5EF4-FFF2-40B4-BE49-F238E27FC236}">
                <a16:creationId xmlns:a16="http://schemas.microsoft.com/office/drawing/2014/main" id="{0344C595-DAFC-EB30-8327-C1DF7B37D560}"/>
              </a:ext>
            </a:extLst>
          </p:cNvPr>
          <p:cNvSpPr txBox="1"/>
          <p:nvPr/>
        </p:nvSpPr>
        <p:spPr>
          <a:xfrm>
            <a:off x="41199639" y="17805639"/>
            <a:ext cx="4964316" cy="9756389"/>
          </a:xfrm>
          <a:prstGeom prst="rect">
            <a:avLst/>
          </a:prstGeom>
          <a:noFill/>
        </p:spPr>
        <p:txBody>
          <a:bodyPr wrap="square">
            <a:spAutoFit/>
          </a:bodyPr>
          <a:lstStyle/>
          <a:p>
            <a:pPr marL="83185" marR="7620" indent="-71120">
              <a:lnSpc>
                <a:spcPct val="110300"/>
              </a:lnSpc>
              <a:spcBef>
                <a:spcPts val="100"/>
              </a:spcBef>
              <a:buSzPct val="86666"/>
              <a:buAutoNum type="arabicPeriod"/>
              <a:tabLst>
                <a:tab pos="83820" algn="l"/>
              </a:tabLst>
            </a:pPr>
            <a:r>
              <a:rPr lang="en-GB" sz="2200" spc="30" dirty="0">
                <a:solidFill>
                  <a:srgbClr val="173353"/>
                </a:solidFill>
                <a:latin typeface="Arial" panose="020B0604020202020204" pitchFamily="34" charset="0"/>
                <a:cs typeface="Arial" panose="020B0604020202020204" pitchFamily="34" charset="0"/>
              </a:rPr>
              <a:t>FDA: Draft Guideline on Drug Interaction Studies – Study Design, Data Analysis, Implications for Dosing, and </a:t>
            </a:r>
            <a:r>
              <a:rPr lang="en-GB" sz="2200" spc="30" dirty="0" err="1">
                <a:solidFill>
                  <a:srgbClr val="173353"/>
                </a:solidFill>
                <a:latin typeface="Arial" panose="020B0604020202020204" pitchFamily="34" charset="0"/>
                <a:cs typeface="Arial" panose="020B0604020202020204" pitchFamily="34" charset="0"/>
              </a:rPr>
              <a:t>Labeling</a:t>
            </a:r>
            <a:r>
              <a:rPr lang="en-GB" sz="2200" spc="30" dirty="0">
                <a:solidFill>
                  <a:srgbClr val="173353"/>
                </a:solidFill>
                <a:latin typeface="Arial" panose="020B0604020202020204" pitchFamily="34" charset="0"/>
                <a:cs typeface="Arial" panose="020B0604020202020204" pitchFamily="34" charset="0"/>
              </a:rPr>
              <a:t>  Recommendations, CDER February 2012.</a:t>
            </a:r>
          </a:p>
          <a:p>
            <a:pPr marL="83185" marR="5080" indent="-71120">
              <a:lnSpc>
                <a:spcPct val="110300"/>
              </a:lnSpc>
              <a:buSzPct val="86666"/>
              <a:buAutoNum type="arabicPeriod"/>
              <a:tabLst>
                <a:tab pos="83820" algn="l"/>
              </a:tabLst>
            </a:pPr>
            <a:r>
              <a:rPr lang="en-GB" sz="2200" spc="30" dirty="0">
                <a:solidFill>
                  <a:srgbClr val="173353"/>
                </a:solidFill>
                <a:latin typeface="Arial" panose="020B0604020202020204" pitchFamily="34" charset="0"/>
                <a:cs typeface="Arial" panose="020B0604020202020204" pitchFamily="34" charset="0"/>
              </a:rPr>
              <a:t>Lappin G and Stevens L, Biomedical accelerator mass spectrometry: recent applications in metabolism and pharmacokinetics.  Expert </a:t>
            </a:r>
            <a:r>
              <a:rPr lang="en-GB" sz="2200" spc="30" dirty="0" err="1">
                <a:solidFill>
                  <a:srgbClr val="173353"/>
                </a:solidFill>
                <a:latin typeface="Arial" panose="020B0604020202020204" pitchFamily="34" charset="0"/>
                <a:cs typeface="Arial" panose="020B0604020202020204" pitchFamily="34" charset="0"/>
              </a:rPr>
              <a:t>Opin</a:t>
            </a:r>
            <a:r>
              <a:rPr lang="en-GB" sz="2200" spc="30" dirty="0">
                <a:solidFill>
                  <a:srgbClr val="173353"/>
                </a:solidFill>
                <a:latin typeface="Arial" panose="020B0604020202020204" pitchFamily="34" charset="0"/>
                <a:cs typeface="Arial" panose="020B0604020202020204" pitchFamily="34" charset="0"/>
              </a:rPr>
              <a:t> Drug </a:t>
            </a:r>
            <a:r>
              <a:rPr lang="en-GB" sz="2200" spc="30" dirty="0" err="1">
                <a:solidFill>
                  <a:srgbClr val="173353"/>
                </a:solidFill>
                <a:latin typeface="Arial" panose="020B0604020202020204" pitchFamily="34" charset="0"/>
                <a:cs typeface="Arial" panose="020B0604020202020204" pitchFamily="34" charset="0"/>
              </a:rPr>
              <a:t>Metab</a:t>
            </a:r>
            <a:r>
              <a:rPr lang="en-GB" sz="2200" spc="30" dirty="0">
                <a:solidFill>
                  <a:srgbClr val="173353"/>
                </a:solidFill>
                <a:latin typeface="Arial" panose="020B0604020202020204" pitchFamily="34" charset="0"/>
                <a:cs typeface="Arial" panose="020B0604020202020204" pitchFamily="34" charset="0"/>
              </a:rPr>
              <a:t> </a:t>
            </a:r>
            <a:r>
              <a:rPr lang="en-GB" sz="2200" spc="30" dirty="0" err="1">
                <a:solidFill>
                  <a:srgbClr val="173353"/>
                </a:solidFill>
                <a:latin typeface="Arial" panose="020B0604020202020204" pitchFamily="34" charset="0"/>
                <a:cs typeface="Arial" panose="020B0604020202020204" pitchFamily="34" charset="0"/>
              </a:rPr>
              <a:t>Toxicol</a:t>
            </a:r>
            <a:r>
              <a:rPr lang="en-GB" sz="2200" spc="30" dirty="0">
                <a:solidFill>
                  <a:srgbClr val="173353"/>
                </a:solidFill>
                <a:latin typeface="Arial" panose="020B0604020202020204" pitchFamily="34" charset="0"/>
                <a:cs typeface="Arial" panose="020B0604020202020204" pitchFamily="34" charset="0"/>
              </a:rPr>
              <a:t> (2008) 4(8):1021-1033.</a:t>
            </a:r>
          </a:p>
          <a:p>
            <a:pPr marL="83185" marR="5080" indent="-71120">
              <a:lnSpc>
                <a:spcPct val="110300"/>
              </a:lnSpc>
              <a:buSzPct val="86666"/>
              <a:buAutoNum type="arabicPeriod"/>
              <a:tabLst>
                <a:tab pos="83820" algn="l"/>
              </a:tabLst>
            </a:pPr>
            <a:r>
              <a:rPr lang="en-GB" sz="2200" spc="30" dirty="0">
                <a:solidFill>
                  <a:srgbClr val="173353"/>
                </a:solidFill>
                <a:latin typeface="Arial" panose="020B0604020202020204" pitchFamily="34" charset="0"/>
                <a:cs typeface="Arial" panose="020B0604020202020204" pitchFamily="34" charset="0"/>
              </a:rPr>
              <a:t>World Medical Association (WMA). Declaration of Helsinki: Ethical principles for medical research involving human subjects.  </a:t>
            </a:r>
            <a:r>
              <a:rPr lang="en-GB" sz="2200" spc="30" dirty="0">
                <a:solidFill>
                  <a:srgbClr val="173353"/>
                </a:solidFill>
                <a:latin typeface="Arial" panose="020B0604020202020204" pitchFamily="34" charset="0"/>
                <a:cs typeface="Arial" panose="020B0604020202020204" pitchFamily="34" charset="0"/>
                <a:hlinkClick r:id="rId10">
                  <a:extLst>
                    <a:ext uri="{A12FA001-AC4F-418D-AE19-62706E023703}">
                      <ahyp:hlinkClr xmlns:ahyp="http://schemas.microsoft.com/office/drawing/2018/hyperlinkcolor" val="tx"/>
                    </a:ext>
                  </a:extLst>
                </a:hlinkClick>
              </a:rPr>
              <a:t>http://www.wma.net/e/</a:t>
            </a:r>
            <a:endParaRPr lang="en-GB" sz="2200" spc="30" dirty="0">
              <a:solidFill>
                <a:srgbClr val="173353"/>
              </a:solidFill>
              <a:latin typeface="Arial" panose="020B0604020202020204" pitchFamily="34" charset="0"/>
              <a:cs typeface="Arial" panose="020B0604020202020204" pitchFamily="34" charset="0"/>
            </a:endParaRPr>
          </a:p>
          <a:p>
            <a:pPr marL="12065" marR="5080">
              <a:lnSpc>
                <a:spcPct val="110300"/>
              </a:lnSpc>
              <a:buSzPct val="86666"/>
              <a:tabLst>
                <a:tab pos="83820" algn="l"/>
              </a:tabLst>
            </a:pPr>
            <a:endParaRPr lang="en-GB" sz="2200" spc="30" dirty="0">
              <a:solidFill>
                <a:srgbClr val="173353"/>
              </a:solidFill>
              <a:latin typeface="Arial" panose="020B0604020202020204" pitchFamily="34" charset="0"/>
              <a:cs typeface="Arial" panose="020B0604020202020204" pitchFamily="34" charset="0"/>
            </a:endParaRPr>
          </a:p>
          <a:p>
            <a:pPr marL="12065" marR="5080">
              <a:lnSpc>
                <a:spcPct val="110300"/>
              </a:lnSpc>
              <a:buSzPct val="86666"/>
              <a:tabLst>
                <a:tab pos="83820" algn="l"/>
              </a:tabLst>
            </a:pPr>
            <a:r>
              <a:rPr lang="en-GB" sz="2200" spc="30" dirty="0">
                <a:solidFill>
                  <a:srgbClr val="173353"/>
                </a:solidFill>
                <a:latin typeface="Arial" panose="020B0604020202020204" pitchFamily="34" charset="0"/>
                <a:cs typeface="Arial" panose="020B0604020202020204" pitchFamily="34" charset="0"/>
              </a:rPr>
              <a:t>Acknowledgement: This study was sponsored by Otsuka Pharmaceutical Co, Ltd. and H. Lundbeck A/S</a:t>
            </a:r>
          </a:p>
          <a:p>
            <a:pPr marL="12065" marR="5080">
              <a:lnSpc>
                <a:spcPct val="110300"/>
              </a:lnSpc>
              <a:buSzPct val="86666"/>
              <a:tabLst>
                <a:tab pos="83820" algn="l"/>
              </a:tabLst>
            </a:pPr>
            <a:r>
              <a:rPr lang="en-GB" sz="2200" spc="30" dirty="0">
                <a:solidFill>
                  <a:srgbClr val="173353"/>
                </a:solidFill>
                <a:latin typeface="Arial" panose="020B0604020202020204" pitchFamily="34" charset="0"/>
                <a:cs typeface="Arial" panose="020B0604020202020204" pitchFamily="34" charset="0"/>
              </a:rPr>
              <a:t>The authors would like to acknowledge Quotient Clinical for performing the clinical study</a:t>
            </a:r>
          </a:p>
          <a:p>
            <a:pPr marL="12065" marR="5080">
              <a:lnSpc>
                <a:spcPct val="110300"/>
              </a:lnSpc>
              <a:buSzPct val="86666"/>
              <a:tabLst>
                <a:tab pos="83820" algn="l"/>
              </a:tabLst>
            </a:pPr>
            <a:endParaRPr lang="en-GB" sz="2200" dirty="0"/>
          </a:p>
        </p:txBody>
      </p:sp>
      <p:sp>
        <p:nvSpPr>
          <p:cNvPr id="414" name="Rectangle 413">
            <a:extLst>
              <a:ext uri="{FF2B5EF4-FFF2-40B4-BE49-F238E27FC236}">
                <a16:creationId xmlns:a16="http://schemas.microsoft.com/office/drawing/2014/main" id="{C1809BAD-A948-3F33-A2C8-68219E7FB434}"/>
              </a:ext>
            </a:extLst>
          </p:cNvPr>
          <p:cNvSpPr/>
          <p:nvPr/>
        </p:nvSpPr>
        <p:spPr>
          <a:xfrm>
            <a:off x="40983631" y="16153021"/>
            <a:ext cx="5222265" cy="1354741"/>
          </a:xfrm>
          <a:prstGeom prst="rect">
            <a:avLst/>
          </a:prstGeom>
          <a:solidFill>
            <a:srgbClr val="DAD8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48"/>
          </a:p>
        </p:txBody>
      </p:sp>
      <p:sp>
        <p:nvSpPr>
          <p:cNvPr id="415" name="TextBox 414">
            <a:extLst>
              <a:ext uri="{FF2B5EF4-FFF2-40B4-BE49-F238E27FC236}">
                <a16:creationId xmlns:a16="http://schemas.microsoft.com/office/drawing/2014/main" id="{0F2EF929-B47E-7E6D-7665-9C5F66FDCF6F}"/>
              </a:ext>
            </a:extLst>
          </p:cNvPr>
          <p:cNvSpPr txBox="1"/>
          <p:nvPr/>
        </p:nvSpPr>
        <p:spPr>
          <a:xfrm>
            <a:off x="41222079" y="16363933"/>
            <a:ext cx="13645370" cy="879921"/>
          </a:xfrm>
          <a:prstGeom prst="rect">
            <a:avLst/>
          </a:prstGeom>
          <a:noFill/>
        </p:spPr>
        <p:txBody>
          <a:bodyPr wrap="square" rtlCol="0">
            <a:spAutoFit/>
          </a:bodyPr>
          <a:lstStyle/>
          <a:p>
            <a:r>
              <a:rPr lang="en-GB" sz="5118" b="1" dirty="0">
                <a:solidFill>
                  <a:schemeClr val="bg1"/>
                </a:solidFill>
                <a:latin typeface="Arial" panose="020B0604020202020204" pitchFamily="34" charset="0"/>
                <a:cs typeface="Arial" panose="020B0604020202020204" pitchFamily="34" charset="0"/>
              </a:rPr>
              <a:t>REFERENCES</a:t>
            </a:r>
          </a:p>
        </p:txBody>
      </p:sp>
      <p:sp>
        <p:nvSpPr>
          <p:cNvPr id="421" name="object 32">
            <a:extLst>
              <a:ext uri="{FF2B5EF4-FFF2-40B4-BE49-F238E27FC236}">
                <a16:creationId xmlns:a16="http://schemas.microsoft.com/office/drawing/2014/main" id="{7719E2D3-7002-3FAF-8AC8-3EB007825B69}"/>
              </a:ext>
            </a:extLst>
          </p:cNvPr>
          <p:cNvSpPr/>
          <p:nvPr/>
        </p:nvSpPr>
        <p:spPr>
          <a:xfrm>
            <a:off x="40883642" y="29129502"/>
            <a:ext cx="4985056" cy="2104587"/>
          </a:xfrm>
          <a:prstGeom prst="rect">
            <a:avLst/>
          </a:prstGeom>
          <a:blipFill>
            <a:blip r:embed="rId11" cstate="print"/>
            <a:stretch>
              <a:fillRect/>
            </a:stretch>
          </a:blipFill>
        </p:spPr>
        <p:txBody>
          <a:bodyPr wrap="square" lIns="0" tIns="0" rIns="0" bIns="0" rtlCol="0"/>
          <a:lstStyle/>
          <a:p>
            <a:endParaRPr/>
          </a:p>
        </p:txBody>
      </p:sp>
      <p:sp>
        <p:nvSpPr>
          <p:cNvPr id="422" name="object 207">
            <a:extLst>
              <a:ext uri="{FF2B5EF4-FFF2-40B4-BE49-F238E27FC236}">
                <a16:creationId xmlns:a16="http://schemas.microsoft.com/office/drawing/2014/main" id="{92F3A8CA-C74D-4269-C68A-11183FD93FFE}"/>
              </a:ext>
            </a:extLst>
          </p:cNvPr>
          <p:cNvSpPr/>
          <p:nvPr/>
        </p:nvSpPr>
        <p:spPr>
          <a:xfrm>
            <a:off x="35902473" y="29023774"/>
            <a:ext cx="4323483" cy="1685103"/>
          </a:xfrm>
          <a:prstGeom prst="rect">
            <a:avLst/>
          </a:prstGeom>
          <a:blipFill>
            <a:blip r:embed="rId12" cstate="print"/>
            <a:stretch>
              <a:fillRect/>
            </a:stretch>
          </a:blipFill>
        </p:spPr>
        <p:txBody>
          <a:bodyPr wrap="square" lIns="0" tIns="0" rIns="0" bIns="0" rtlCol="0"/>
          <a:lstStyle/>
          <a:p>
            <a:endParaRPr/>
          </a:p>
        </p:txBody>
      </p:sp>
      <p:sp>
        <p:nvSpPr>
          <p:cNvPr id="426" name="Rectangle 425">
            <a:extLst>
              <a:ext uri="{FF2B5EF4-FFF2-40B4-BE49-F238E27FC236}">
                <a16:creationId xmlns:a16="http://schemas.microsoft.com/office/drawing/2014/main" id="{9B0F3A91-C722-01AA-1997-CB3FDA3A22D6}"/>
              </a:ext>
            </a:extLst>
          </p:cNvPr>
          <p:cNvSpPr/>
          <p:nvPr/>
        </p:nvSpPr>
        <p:spPr>
          <a:xfrm>
            <a:off x="28081754" y="28039924"/>
            <a:ext cx="6909979" cy="2813029"/>
          </a:xfrm>
          <a:prstGeom prst="rect">
            <a:avLst/>
          </a:prstGeom>
          <a:solidFill>
            <a:schemeClr val="bg1"/>
          </a:solidFill>
          <a:ln w="76200">
            <a:solidFill>
              <a:srgbClr val="03C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200">
              <a:latin typeface="Arial" panose="020B0604020202020204" pitchFamily="34" charset="0"/>
              <a:cs typeface="Arial" panose="020B0604020202020204" pitchFamily="34" charset="0"/>
            </a:endParaRPr>
          </a:p>
        </p:txBody>
      </p:sp>
      <p:sp>
        <p:nvSpPr>
          <p:cNvPr id="427" name="TextBox 426">
            <a:extLst>
              <a:ext uri="{FF2B5EF4-FFF2-40B4-BE49-F238E27FC236}">
                <a16:creationId xmlns:a16="http://schemas.microsoft.com/office/drawing/2014/main" id="{7D0F9EE8-D285-3749-6779-C84AE3C37734}"/>
              </a:ext>
            </a:extLst>
          </p:cNvPr>
          <p:cNvSpPr txBox="1"/>
          <p:nvPr/>
        </p:nvSpPr>
        <p:spPr>
          <a:xfrm>
            <a:off x="28392296" y="28889671"/>
            <a:ext cx="6365856" cy="1200329"/>
          </a:xfrm>
          <a:prstGeom prst="rect">
            <a:avLst/>
          </a:prstGeom>
          <a:noFill/>
        </p:spPr>
        <p:txBody>
          <a:bodyPr wrap="square">
            <a:spAutoFit/>
          </a:bodyPr>
          <a:lstStyle/>
          <a:p>
            <a:pPr marL="12700">
              <a:lnSpc>
                <a:spcPct val="100000"/>
              </a:lnSpc>
              <a:spcBef>
                <a:spcPts val="90"/>
              </a:spcBef>
            </a:pPr>
            <a:r>
              <a:rPr lang="en-GB" sz="2400" spc="-30" dirty="0">
                <a:solidFill>
                  <a:srgbClr val="231F20"/>
                </a:solidFill>
                <a:latin typeface="Arial" panose="020B0604020202020204" pitchFamily="34" charset="0"/>
                <a:cs typeface="Arial" panose="020B0604020202020204" pitchFamily="34" charset="0"/>
              </a:rPr>
              <a:t>Poster </a:t>
            </a:r>
            <a:r>
              <a:rPr lang="en-GB" sz="2400" spc="-35" dirty="0">
                <a:solidFill>
                  <a:srgbClr val="231F20"/>
                </a:solidFill>
                <a:latin typeface="Arial" panose="020B0604020202020204" pitchFamily="34" charset="0"/>
                <a:cs typeface="Arial" panose="020B0604020202020204" pitchFamily="34" charset="0"/>
              </a:rPr>
              <a:t>presented </a:t>
            </a:r>
            <a:r>
              <a:rPr lang="en-GB" sz="2400" spc="-10" dirty="0">
                <a:solidFill>
                  <a:srgbClr val="231F20"/>
                </a:solidFill>
                <a:latin typeface="Arial" panose="020B0604020202020204" pitchFamily="34" charset="0"/>
                <a:cs typeface="Arial" panose="020B0604020202020204" pitchFamily="34" charset="0"/>
              </a:rPr>
              <a:t>at </a:t>
            </a:r>
            <a:r>
              <a:rPr lang="en-GB" sz="2400" spc="-20" dirty="0">
                <a:solidFill>
                  <a:srgbClr val="231F20"/>
                </a:solidFill>
                <a:latin typeface="Arial" panose="020B0604020202020204" pitchFamily="34" charset="0"/>
                <a:cs typeface="Arial" panose="020B0604020202020204" pitchFamily="34" charset="0"/>
              </a:rPr>
              <a:t>the </a:t>
            </a:r>
            <a:r>
              <a:rPr lang="en-GB" sz="2400" spc="5" dirty="0">
                <a:solidFill>
                  <a:srgbClr val="231F20"/>
                </a:solidFill>
                <a:latin typeface="Arial" panose="020B0604020202020204" pitchFamily="34" charset="0"/>
                <a:cs typeface="Arial" panose="020B0604020202020204" pitchFamily="34" charset="0"/>
              </a:rPr>
              <a:t>ASCPT </a:t>
            </a:r>
            <a:r>
              <a:rPr lang="en-GB" sz="2400" dirty="0">
                <a:solidFill>
                  <a:srgbClr val="231F20"/>
                </a:solidFill>
                <a:latin typeface="Arial" panose="020B0604020202020204" pitchFamily="34" charset="0"/>
                <a:cs typeface="Arial" panose="020B0604020202020204" pitchFamily="34" charset="0"/>
              </a:rPr>
              <a:t>2016 </a:t>
            </a:r>
            <a:r>
              <a:rPr lang="en-GB" sz="2400" spc="-20" dirty="0">
                <a:solidFill>
                  <a:srgbClr val="231F20"/>
                </a:solidFill>
                <a:latin typeface="Arial" panose="020B0604020202020204" pitchFamily="34" charset="0"/>
                <a:cs typeface="Arial" panose="020B0604020202020204" pitchFamily="34" charset="0"/>
              </a:rPr>
              <a:t>Annual </a:t>
            </a:r>
            <a:r>
              <a:rPr lang="en-GB" sz="2400" spc="-25" dirty="0">
                <a:solidFill>
                  <a:srgbClr val="231F20"/>
                </a:solidFill>
                <a:latin typeface="Arial" panose="020B0604020202020204" pitchFamily="34" charset="0"/>
                <a:cs typeface="Arial" panose="020B0604020202020204" pitchFamily="34" charset="0"/>
              </a:rPr>
              <a:t>Meeting, </a:t>
            </a:r>
            <a:r>
              <a:rPr lang="en-GB" sz="2400" spc="-15" dirty="0">
                <a:solidFill>
                  <a:srgbClr val="231F20"/>
                </a:solidFill>
                <a:latin typeface="Arial" panose="020B0604020202020204" pitchFamily="34" charset="0"/>
                <a:cs typeface="Arial" panose="020B0604020202020204" pitchFamily="34" charset="0"/>
              </a:rPr>
              <a:t>San </a:t>
            </a:r>
            <a:r>
              <a:rPr lang="en-GB" sz="2400" spc="-25" dirty="0">
                <a:solidFill>
                  <a:srgbClr val="231F20"/>
                </a:solidFill>
                <a:latin typeface="Arial" panose="020B0604020202020204" pitchFamily="34" charset="0"/>
                <a:cs typeface="Arial" panose="020B0604020202020204" pitchFamily="34" charset="0"/>
              </a:rPr>
              <a:t>Diego, </a:t>
            </a:r>
            <a:r>
              <a:rPr lang="en-GB" sz="2400" dirty="0">
                <a:solidFill>
                  <a:srgbClr val="231F20"/>
                </a:solidFill>
                <a:latin typeface="Arial" panose="020B0604020202020204" pitchFamily="34" charset="0"/>
                <a:cs typeface="Arial" panose="020B0604020202020204" pitchFamily="34" charset="0"/>
              </a:rPr>
              <a:t>CA, </a:t>
            </a:r>
            <a:r>
              <a:rPr lang="en-GB" sz="2400" spc="-10" dirty="0">
                <a:solidFill>
                  <a:srgbClr val="231F20"/>
                </a:solidFill>
                <a:latin typeface="Arial" panose="020B0604020202020204" pitchFamily="34" charset="0"/>
                <a:cs typeface="Arial" panose="020B0604020202020204" pitchFamily="34" charset="0"/>
              </a:rPr>
              <a:t>US, </a:t>
            </a:r>
            <a:r>
              <a:rPr lang="en-GB" sz="2400" spc="-35" dirty="0">
                <a:solidFill>
                  <a:srgbClr val="231F20"/>
                </a:solidFill>
                <a:latin typeface="Arial" panose="020B0604020202020204" pitchFamily="34" charset="0"/>
                <a:cs typeface="Arial" panose="020B0604020202020204" pitchFamily="34" charset="0"/>
              </a:rPr>
              <a:t>March </a:t>
            </a:r>
            <a:r>
              <a:rPr lang="en-GB" sz="2400" dirty="0">
                <a:solidFill>
                  <a:srgbClr val="231F20"/>
                </a:solidFill>
                <a:latin typeface="Arial" panose="020B0604020202020204" pitchFamily="34" charset="0"/>
                <a:cs typeface="Arial" panose="020B0604020202020204" pitchFamily="34" charset="0"/>
              </a:rPr>
              <a:t>8-12,</a:t>
            </a:r>
            <a:r>
              <a:rPr lang="en-GB" sz="2400" spc="-125" dirty="0">
                <a:solidFill>
                  <a:srgbClr val="231F20"/>
                </a:solidFill>
                <a:latin typeface="Arial" panose="020B0604020202020204" pitchFamily="34" charset="0"/>
                <a:cs typeface="Arial" panose="020B0604020202020204" pitchFamily="34" charset="0"/>
              </a:rPr>
              <a:t> </a:t>
            </a:r>
            <a:r>
              <a:rPr lang="en-GB" sz="2400" dirty="0">
                <a:solidFill>
                  <a:srgbClr val="231F20"/>
                </a:solidFill>
                <a:latin typeface="Arial" panose="020B0604020202020204" pitchFamily="34" charset="0"/>
                <a:cs typeface="Arial" panose="020B0604020202020204" pitchFamily="34" charset="0"/>
              </a:rPr>
              <a:t>2016</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62811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hibition Poster Template V2" id="{7B0ED838-4113-44F9-8B22-937825698949}" vid="{25FE67CE-4EC0-4FC3-A753-458FAF42AB1B}"/>
    </a:ext>
  </a:extLst>
</a:theme>
</file>

<file path=docProps/app.xml><?xml version="1.0" encoding="utf-8"?>
<Properties xmlns="http://schemas.openxmlformats.org/officeDocument/2006/extended-properties" xmlns:vt="http://schemas.openxmlformats.org/officeDocument/2006/docPropsVTypes">
  <Template>Exhibition Poster Template V2</Template>
  <TotalTime>356</TotalTime>
  <Words>1426</Words>
  <Application>Microsoft Office PowerPoint</Application>
  <PresentationFormat>Custom</PresentationFormat>
  <Paragraphs>47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Woodley</dc:creator>
  <cp:lastModifiedBy>Craig Woodley</cp:lastModifiedBy>
  <cp:revision>24</cp:revision>
  <dcterms:created xsi:type="dcterms:W3CDTF">2018-01-24T09:25:14Z</dcterms:created>
  <dcterms:modified xsi:type="dcterms:W3CDTF">2022-08-26T14:50:16Z</dcterms:modified>
</cp:coreProperties>
</file>